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9" r:id="rId2"/>
    <p:sldId id="259" r:id="rId3"/>
    <p:sldId id="268" r:id="rId4"/>
    <p:sldId id="265" r:id="rId5"/>
    <p:sldId id="267"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jamin Stone" initials="B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7375" autoAdjust="0"/>
  </p:normalViewPr>
  <p:slideViewPr>
    <p:cSldViewPr>
      <p:cViewPr varScale="1">
        <p:scale>
          <a:sx n="64" d="100"/>
          <a:sy n="64" d="100"/>
        </p:scale>
        <p:origin x="-155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585D93-7B37-41FD-9CD7-07823A8D04D2}"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GB"/>
        </a:p>
      </dgm:t>
    </dgm:pt>
    <dgm:pt modelId="{E816AC36-D748-4EAD-9A0D-E988C07BB764}">
      <dgm:prSet phldrT="[Text]" custT="1"/>
      <dgm:spPr>
        <a:solidFill>
          <a:schemeClr val="accent3"/>
        </a:solidFill>
      </dgm:spPr>
      <dgm:t>
        <a:bodyPr/>
        <a:lstStyle/>
        <a:p>
          <a:pPr algn="l"/>
          <a:r>
            <a:rPr lang="en-GB" sz="1600" b="1" dirty="0" smtClean="0"/>
            <a:t>                      MarketLine content..</a:t>
          </a:r>
          <a:endParaRPr lang="en-GB" sz="1600" b="1" dirty="0"/>
        </a:p>
      </dgm:t>
    </dgm:pt>
    <dgm:pt modelId="{A5E56278-A85F-49AD-BFBF-7F1E5DF4BA5A}" type="parTrans" cxnId="{1610AB31-2CA9-4313-81F9-5CE16F564FB6}">
      <dgm:prSet/>
      <dgm:spPr/>
      <dgm:t>
        <a:bodyPr/>
        <a:lstStyle/>
        <a:p>
          <a:pPr algn="ctr"/>
          <a:endParaRPr lang="en-GB" sz="1100" b="1"/>
        </a:p>
      </dgm:t>
    </dgm:pt>
    <dgm:pt modelId="{95A578EA-A41C-4F17-A81A-76471A22DE22}" type="sibTrans" cxnId="{1610AB31-2CA9-4313-81F9-5CE16F564FB6}">
      <dgm:prSet/>
      <dgm:spPr/>
      <dgm:t>
        <a:bodyPr/>
        <a:lstStyle/>
        <a:p>
          <a:pPr algn="ctr"/>
          <a:endParaRPr lang="en-GB" sz="1100" b="1"/>
        </a:p>
      </dgm:t>
    </dgm:pt>
    <dgm:pt modelId="{8C1BFA16-9DFC-4ACB-978A-A4C4FF4E36BE}">
      <dgm:prSet phldrT="[Text]" custT="1"/>
      <dgm:spPr>
        <a:solidFill>
          <a:schemeClr val="accent3"/>
        </a:solidFill>
      </dgm:spPr>
      <dgm:t>
        <a:bodyPr/>
        <a:lstStyle/>
        <a:p>
          <a:pPr algn="ctr"/>
          <a:r>
            <a:rPr lang="en-GB" sz="1600" b="1" dirty="0" smtClean="0"/>
            <a:t>..enables you to..</a:t>
          </a:r>
          <a:endParaRPr lang="en-GB" sz="1600" b="1" dirty="0"/>
        </a:p>
      </dgm:t>
    </dgm:pt>
    <dgm:pt modelId="{5E8DC12E-264E-4E68-B55C-0A8005705BD1}" type="parTrans" cxnId="{5613BC17-E477-4B39-81CE-A9C39545F49E}">
      <dgm:prSet/>
      <dgm:spPr/>
      <dgm:t>
        <a:bodyPr/>
        <a:lstStyle/>
        <a:p>
          <a:pPr algn="ctr"/>
          <a:endParaRPr lang="en-GB" sz="1100" b="1"/>
        </a:p>
      </dgm:t>
    </dgm:pt>
    <dgm:pt modelId="{286852B8-94A2-45C3-B5F9-38F9267E0360}" type="sibTrans" cxnId="{5613BC17-E477-4B39-81CE-A9C39545F49E}">
      <dgm:prSet/>
      <dgm:spPr/>
      <dgm:t>
        <a:bodyPr/>
        <a:lstStyle/>
        <a:p>
          <a:pPr algn="ctr"/>
          <a:endParaRPr lang="en-GB" sz="1100" b="1"/>
        </a:p>
      </dgm:t>
    </dgm:pt>
    <dgm:pt modelId="{BCBA02A6-951E-4E29-89C9-D22AD126EA1A}" type="pres">
      <dgm:prSet presAssocID="{BC585D93-7B37-41FD-9CD7-07823A8D04D2}" presName="Name0" presStyleCnt="0">
        <dgm:presLayoutVars>
          <dgm:dir/>
          <dgm:resizeHandles val="exact"/>
        </dgm:presLayoutVars>
      </dgm:prSet>
      <dgm:spPr/>
      <dgm:t>
        <a:bodyPr/>
        <a:lstStyle/>
        <a:p>
          <a:endParaRPr lang="en-GB"/>
        </a:p>
      </dgm:t>
    </dgm:pt>
    <dgm:pt modelId="{4AF6EFD3-7DAD-4558-A97E-2DA246001787}" type="pres">
      <dgm:prSet presAssocID="{E816AC36-D748-4EAD-9A0D-E988C07BB764}" presName="parTxOnly" presStyleLbl="node1" presStyleIdx="0" presStyleCnt="2" custScaleX="124787" custScaleY="35334">
        <dgm:presLayoutVars>
          <dgm:bulletEnabled val="1"/>
        </dgm:presLayoutVars>
      </dgm:prSet>
      <dgm:spPr/>
      <dgm:t>
        <a:bodyPr/>
        <a:lstStyle/>
        <a:p>
          <a:endParaRPr lang="en-GB"/>
        </a:p>
      </dgm:t>
    </dgm:pt>
    <dgm:pt modelId="{DF3E061A-CCCB-4BE2-9AFB-B038DCE31EE7}" type="pres">
      <dgm:prSet presAssocID="{95A578EA-A41C-4F17-A81A-76471A22DE22}" presName="parSpace" presStyleCnt="0"/>
      <dgm:spPr/>
    </dgm:pt>
    <dgm:pt modelId="{578D84A8-1812-4A3E-B3FB-06C57BA56347}" type="pres">
      <dgm:prSet presAssocID="{8C1BFA16-9DFC-4ACB-978A-A4C4FF4E36BE}" presName="parTxOnly" presStyleLbl="node1" presStyleIdx="1" presStyleCnt="2" custScaleX="113237" custScaleY="35334">
        <dgm:presLayoutVars>
          <dgm:bulletEnabled val="1"/>
        </dgm:presLayoutVars>
      </dgm:prSet>
      <dgm:spPr/>
      <dgm:t>
        <a:bodyPr/>
        <a:lstStyle/>
        <a:p>
          <a:endParaRPr lang="en-GB"/>
        </a:p>
      </dgm:t>
    </dgm:pt>
  </dgm:ptLst>
  <dgm:cxnLst>
    <dgm:cxn modelId="{7A9D3F29-24DD-4A8A-BB7B-82369D478E8F}" type="presOf" srcId="{8C1BFA16-9DFC-4ACB-978A-A4C4FF4E36BE}" destId="{578D84A8-1812-4A3E-B3FB-06C57BA56347}" srcOrd="0" destOrd="0" presId="urn:microsoft.com/office/officeart/2005/8/layout/hChevron3"/>
    <dgm:cxn modelId="{95C4411B-8D96-4DB7-8920-4646957DAE13}" type="presOf" srcId="{BC585D93-7B37-41FD-9CD7-07823A8D04D2}" destId="{BCBA02A6-951E-4E29-89C9-D22AD126EA1A}" srcOrd="0" destOrd="0" presId="urn:microsoft.com/office/officeart/2005/8/layout/hChevron3"/>
    <dgm:cxn modelId="{5613BC17-E477-4B39-81CE-A9C39545F49E}" srcId="{BC585D93-7B37-41FD-9CD7-07823A8D04D2}" destId="{8C1BFA16-9DFC-4ACB-978A-A4C4FF4E36BE}" srcOrd="1" destOrd="0" parTransId="{5E8DC12E-264E-4E68-B55C-0A8005705BD1}" sibTransId="{286852B8-94A2-45C3-B5F9-38F9267E0360}"/>
    <dgm:cxn modelId="{1610AB31-2CA9-4313-81F9-5CE16F564FB6}" srcId="{BC585D93-7B37-41FD-9CD7-07823A8D04D2}" destId="{E816AC36-D748-4EAD-9A0D-E988C07BB764}" srcOrd="0" destOrd="0" parTransId="{A5E56278-A85F-49AD-BFBF-7F1E5DF4BA5A}" sibTransId="{95A578EA-A41C-4F17-A81A-76471A22DE22}"/>
    <dgm:cxn modelId="{87A516D0-AE05-4FF3-8B34-7CBA99CA7E8D}" type="presOf" srcId="{E816AC36-D748-4EAD-9A0D-E988C07BB764}" destId="{4AF6EFD3-7DAD-4558-A97E-2DA246001787}" srcOrd="0" destOrd="0" presId="urn:microsoft.com/office/officeart/2005/8/layout/hChevron3"/>
    <dgm:cxn modelId="{FD66D625-D7E8-41C2-939B-EFC26AE9FACF}" type="presParOf" srcId="{BCBA02A6-951E-4E29-89C9-D22AD126EA1A}" destId="{4AF6EFD3-7DAD-4558-A97E-2DA246001787}" srcOrd="0" destOrd="0" presId="urn:microsoft.com/office/officeart/2005/8/layout/hChevron3"/>
    <dgm:cxn modelId="{BA4B12A0-5653-4F4A-B41F-71259D9859F6}" type="presParOf" srcId="{BCBA02A6-951E-4E29-89C9-D22AD126EA1A}" destId="{DF3E061A-CCCB-4BE2-9AFB-B038DCE31EE7}" srcOrd="1" destOrd="0" presId="urn:microsoft.com/office/officeart/2005/8/layout/hChevron3"/>
    <dgm:cxn modelId="{EAE56D0F-1E15-4FCF-92A4-1AF1F141A515}" type="presParOf" srcId="{BCBA02A6-951E-4E29-89C9-D22AD126EA1A}" destId="{578D84A8-1812-4A3E-B3FB-06C57BA56347}" srcOrd="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85D13-4B0F-45CF-BD27-8BC74BB1392C}" type="doc">
      <dgm:prSet loTypeId="urn:microsoft.com/office/officeart/2005/8/layout/radial5" loCatId="cycle" qsTypeId="urn:microsoft.com/office/officeart/2005/8/quickstyle/simple5" qsCatId="simple" csTypeId="urn:microsoft.com/office/officeart/2005/8/colors/accent1_2" csCatId="accent1" phldr="1"/>
      <dgm:spPr/>
      <dgm:t>
        <a:bodyPr/>
        <a:lstStyle/>
        <a:p>
          <a:endParaRPr lang="en-GB"/>
        </a:p>
      </dgm:t>
    </dgm:pt>
    <dgm:pt modelId="{6F611DF1-DFEC-4D33-B20B-03F60007C293}">
      <dgm:prSet phldrT="[Text]"/>
      <dgm:spPr/>
      <dgm:t>
        <a:bodyPr/>
        <a:lstStyle/>
        <a:p>
          <a:r>
            <a:rPr lang="en-GB" b="0" i="0" u="none" dirty="0"/>
            <a:t>Why choose </a:t>
          </a:r>
          <a:r>
            <a:rPr lang="en-GB" b="1" i="0" u="none" dirty="0"/>
            <a:t>MarketLine</a:t>
          </a:r>
          <a:r>
            <a:rPr lang="en-GB" b="0" i="0" u="none" dirty="0"/>
            <a:t>?</a:t>
          </a:r>
          <a:endParaRPr lang="en-GB" dirty="0"/>
        </a:p>
      </dgm:t>
    </dgm:pt>
    <dgm:pt modelId="{C4879B04-6A86-4FFC-9F7B-8C1164D9F90C}" type="parTrans" cxnId="{0D5B2ABA-7D64-45CF-B924-21F0D5B09785}">
      <dgm:prSet/>
      <dgm:spPr/>
      <dgm:t>
        <a:bodyPr/>
        <a:lstStyle/>
        <a:p>
          <a:endParaRPr lang="en-GB"/>
        </a:p>
      </dgm:t>
    </dgm:pt>
    <dgm:pt modelId="{01B08CAC-130B-4410-AB9E-B897A127EC60}" type="sibTrans" cxnId="{0D5B2ABA-7D64-45CF-B924-21F0D5B09785}">
      <dgm:prSet/>
      <dgm:spPr/>
      <dgm:t>
        <a:bodyPr/>
        <a:lstStyle/>
        <a:p>
          <a:endParaRPr lang="en-GB"/>
        </a:p>
      </dgm:t>
    </dgm:pt>
    <dgm:pt modelId="{F32C56EB-04C4-42CA-9C9B-84957D0FDD98}">
      <dgm:prSet phldrT="[Text]"/>
      <dgm:spPr/>
      <dgm:t>
        <a:bodyPr/>
        <a:lstStyle/>
        <a:p>
          <a:r>
            <a:rPr lang="en-GB" b="0" i="0" u="none" dirty="0"/>
            <a:t>Reliable, concise, accessible insights</a:t>
          </a:r>
          <a:endParaRPr lang="en-GB" dirty="0"/>
        </a:p>
      </dgm:t>
    </dgm:pt>
    <dgm:pt modelId="{9E8A57B3-D1B1-4844-9F81-62192B8FCF12}" type="parTrans" cxnId="{F306ADF1-2110-4686-AE17-ECDE8014D816}">
      <dgm:prSet/>
      <dgm:spPr/>
      <dgm:t>
        <a:bodyPr/>
        <a:lstStyle/>
        <a:p>
          <a:endParaRPr lang="en-GB" dirty="0"/>
        </a:p>
      </dgm:t>
    </dgm:pt>
    <dgm:pt modelId="{E76B3087-492C-45C8-B020-3224A35BDEF1}" type="sibTrans" cxnId="{F306ADF1-2110-4686-AE17-ECDE8014D816}">
      <dgm:prSet/>
      <dgm:spPr/>
      <dgm:t>
        <a:bodyPr/>
        <a:lstStyle/>
        <a:p>
          <a:endParaRPr lang="en-GB"/>
        </a:p>
      </dgm:t>
    </dgm:pt>
    <dgm:pt modelId="{4A777982-7411-45B9-A9A1-C70C0C163204}">
      <dgm:prSet/>
      <dgm:spPr/>
      <dgm:t>
        <a:bodyPr/>
        <a:lstStyle/>
        <a:p>
          <a:r>
            <a:rPr lang="en-GB" b="0" i="0" u="none" dirty="0"/>
            <a:t>Global Coverage</a:t>
          </a:r>
          <a:endParaRPr lang="en-GB" dirty="0"/>
        </a:p>
      </dgm:t>
    </dgm:pt>
    <dgm:pt modelId="{AF04160B-E3AB-4C02-B959-34D0B7837459}" type="parTrans" cxnId="{EDDBEC32-7D90-46A2-B114-1505E7701858}">
      <dgm:prSet/>
      <dgm:spPr/>
      <dgm:t>
        <a:bodyPr/>
        <a:lstStyle/>
        <a:p>
          <a:endParaRPr lang="en-GB" dirty="0"/>
        </a:p>
      </dgm:t>
    </dgm:pt>
    <dgm:pt modelId="{B268A162-6319-412E-AC93-946952010505}" type="sibTrans" cxnId="{EDDBEC32-7D90-46A2-B114-1505E7701858}">
      <dgm:prSet/>
      <dgm:spPr/>
      <dgm:t>
        <a:bodyPr/>
        <a:lstStyle/>
        <a:p>
          <a:endParaRPr lang="en-GB"/>
        </a:p>
      </dgm:t>
    </dgm:pt>
    <dgm:pt modelId="{33EA633F-2274-4F29-91B3-149A9816509C}">
      <dgm:prSet/>
      <dgm:spPr/>
      <dgm:t>
        <a:bodyPr/>
        <a:lstStyle/>
        <a:p>
          <a:r>
            <a:rPr lang="en-GB" b="0" i="0" u="none" dirty="0"/>
            <a:t>Quick and easy to use</a:t>
          </a:r>
          <a:endParaRPr lang="en-GB" dirty="0"/>
        </a:p>
      </dgm:t>
    </dgm:pt>
    <dgm:pt modelId="{763EAC15-74B6-4CC7-A871-4D52FAD91397}" type="parTrans" cxnId="{2E479FB1-FB0C-4EB7-8AAF-606869F67B06}">
      <dgm:prSet/>
      <dgm:spPr/>
      <dgm:t>
        <a:bodyPr/>
        <a:lstStyle/>
        <a:p>
          <a:endParaRPr lang="en-GB" dirty="0"/>
        </a:p>
      </dgm:t>
    </dgm:pt>
    <dgm:pt modelId="{DB16087D-D3EC-4177-9E24-A6AC36A846C5}" type="sibTrans" cxnId="{2E479FB1-FB0C-4EB7-8AAF-606869F67B06}">
      <dgm:prSet/>
      <dgm:spPr/>
      <dgm:t>
        <a:bodyPr/>
        <a:lstStyle/>
        <a:p>
          <a:endParaRPr lang="en-GB"/>
        </a:p>
      </dgm:t>
    </dgm:pt>
    <dgm:pt modelId="{2DF40CE9-546D-4A8A-8BF9-10A18C6EB21A}">
      <dgm:prSet/>
      <dgm:spPr/>
      <dgm:t>
        <a:bodyPr/>
        <a:lstStyle/>
        <a:p>
          <a:r>
            <a:rPr lang="en-GB" b="0" i="0" u="none" dirty="0"/>
            <a:t>All in one platform</a:t>
          </a:r>
          <a:endParaRPr lang="en-GB" dirty="0"/>
        </a:p>
      </dgm:t>
    </dgm:pt>
    <dgm:pt modelId="{03C4BA8D-BA57-471B-9048-28ABA72C3226}" type="parTrans" cxnId="{78FD6BFE-31C5-4C79-A96D-CF715CC589C2}">
      <dgm:prSet/>
      <dgm:spPr/>
      <dgm:t>
        <a:bodyPr/>
        <a:lstStyle/>
        <a:p>
          <a:endParaRPr lang="en-GB" dirty="0"/>
        </a:p>
      </dgm:t>
    </dgm:pt>
    <dgm:pt modelId="{62558FE3-88C5-444A-9C34-10736E9209F1}" type="sibTrans" cxnId="{78FD6BFE-31C5-4C79-A96D-CF715CC589C2}">
      <dgm:prSet/>
      <dgm:spPr/>
      <dgm:t>
        <a:bodyPr/>
        <a:lstStyle/>
        <a:p>
          <a:endParaRPr lang="en-GB"/>
        </a:p>
      </dgm:t>
    </dgm:pt>
    <dgm:pt modelId="{F250AC13-A56B-4BB0-8295-D330E2A91B71}">
      <dgm:prSet/>
      <dgm:spPr/>
      <dgm:t>
        <a:bodyPr/>
        <a:lstStyle/>
        <a:p>
          <a:r>
            <a:rPr lang="en-GB" b="0" i="0" u="none" dirty="0"/>
            <a:t>Exclusive subscriber content</a:t>
          </a:r>
          <a:endParaRPr lang="en-GB" dirty="0"/>
        </a:p>
      </dgm:t>
    </dgm:pt>
    <dgm:pt modelId="{9D320F98-4502-41E1-A74C-1464E2AA35CB}" type="parTrans" cxnId="{6C4F182A-931E-40D7-97F2-B7E7DF7EC02E}">
      <dgm:prSet/>
      <dgm:spPr/>
      <dgm:t>
        <a:bodyPr/>
        <a:lstStyle/>
        <a:p>
          <a:endParaRPr lang="en-GB" dirty="0"/>
        </a:p>
      </dgm:t>
    </dgm:pt>
    <dgm:pt modelId="{D2D02D90-504B-4EC1-B7E3-0C4E3A66CBD3}" type="sibTrans" cxnId="{6C4F182A-931E-40D7-97F2-B7E7DF7EC02E}">
      <dgm:prSet/>
      <dgm:spPr/>
      <dgm:t>
        <a:bodyPr/>
        <a:lstStyle/>
        <a:p>
          <a:endParaRPr lang="en-GB"/>
        </a:p>
      </dgm:t>
    </dgm:pt>
    <dgm:pt modelId="{CF9D3D52-7ACA-4BC4-8A32-80E78E8A05C4}">
      <dgm:prSet/>
      <dgm:spPr/>
      <dgm:t>
        <a:bodyPr/>
        <a:lstStyle/>
        <a:p>
          <a:r>
            <a:rPr lang="en-GB" b="0" i="0" u="none" dirty="0"/>
            <a:t>Daily insights from our analysts</a:t>
          </a:r>
          <a:endParaRPr lang="en-GB" dirty="0"/>
        </a:p>
      </dgm:t>
    </dgm:pt>
    <dgm:pt modelId="{C3DA5812-3636-4272-95C2-A18AE75E5A6C}" type="parTrans" cxnId="{5C6D8380-91C6-4EFC-A5D3-5E9C7B7EAB9D}">
      <dgm:prSet/>
      <dgm:spPr/>
      <dgm:t>
        <a:bodyPr/>
        <a:lstStyle/>
        <a:p>
          <a:endParaRPr lang="en-GB" dirty="0"/>
        </a:p>
      </dgm:t>
    </dgm:pt>
    <dgm:pt modelId="{38127E66-6D9C-4638-BBAC-D29B56FEB1ED}" type="sibTrans" cxnId="{5C6D8380-91C6-4EFC-A5D3-5E9C7B7EAB9D}">
      <dgm:prSet/>
      <dgm:spPr/>
      <dgm:t>
        <a:bodyPr/>
        <a:lstStyle/>
        <a:p>
          <a:endParaRPr lang="en-GB"/>
        </a:p>
      </dgm:t>
    </dgm:pt>
    <dgm:pt modelId="{773F21EB-15F1-480A-82E4-4FCBA8491276}">
      <dgm:prSet/>
      <dgm:spPr/>
      <dgm:t>
        <a:bodyPr/>
        <a:lstStyle/>
        <a:p>
          <a:r>
            <a:rPr lang="en-GB" b="0" i="0" u="none" dirty="0"/>
            <a:t>Superb product support</a:t>
          </a:r>
          <a:endParaRPr lang="en-GB" dirty="0"/>
        </a:p>
      </dgm:t>
    </dgm:pt>
    <dgm:pt modelId="{140B8CE9-F7BA-404E-91EB-F6409096206F}" type="parTrans" cxnId="{05E3BCBB-3B89-4348-A641-E4D4929DA52A}">
      <dgm:prSet/>
      <dgm:spPr/>
      <dgm:t>
        <a:bodyPr/>
        <a:lstStyle/>
        <a:p>
          <a:endParaRPr lang="en-GB" dirty="0"/>
        </a:p>
      </dgm:t>
    </dgm:pt>
    <dgm:pt modelId="{A6207285-09BD-40DA-B0A2-4CC24B7B4E74}" type="sibTrans" cxnId="{05E3BCBB-3B89-4348-A641-E4D4929DA52A}">
      <dgm:prSet/>
      <dgm:spPr/>
      <dgm:t>
        <a:bodyPr/>
        <a:lstStyle/>
        <a:p>
          <a:endParaRPr lang="en-GB"/>
        </a:p>
      </dgm:t>
    </dgm:pt>
    <dgm:pt modelId="{7F9FCD73-4BE6-4F53-A778-F1DC57584586}">
      <dgm:prSet/>
      <dgm:spPr/>
      <dgm:t>
        <a:bodyPr/>
        <a:lstStyle/>
        <a:p>
          <a:r>
            <a:rPr lang="en-GB" b="0" i="0" u="none" dirty="0"/>
            <a:t>Over 15 years’ experience</a:t>
          </a:r>
          <a:endParaRPr lang="en-GB" dirty="0"/>
        </a:p>
      </dgm:t>
    </dgm:pt>
    <dgm:pt modelId="{F2D94DB2-997F-470B-A77F-3C7B6C7566B1}" type="parTrans" cxnId="{EBBDEC58-167F-4CF4-B4BB-738A54635EFB}">
      <dgm:prSet/>
      <dgm:spPr/>
      <dgm:t>
        <a:bodyPr/>
        <a:lstStyle/>
        <a:p>
          <a:endParaRPr lang="en-GB" dirty="0"/>
        </a:p>
      </dgm:t>
    </dgm:pt>
    <dgm:pt modelId="{8F6FCBBF-5336-4F4C-B13C-1EC1BFDE5611}" type="sibTrans" cxnId="{EBBDEC58-167F-4CF4-B4BB-738A54635EFB}">
      <dgm:prSet/>
      <dgm:spPr/>
      <dgm:t>
        <a:bodyPr/>
        <a:lstStyle/>
        <a:p>
          <a:endParaRPr lang="en-GB"/>
        </a:p>
      </dgm:t>
    </dgm:pt>
    <dgm:pt modelId="{C16E0F87-6EA9-405C-8E53-81157ED338A0}" type="pres">
      <dgm:prSet presAssocID="{49885D13-4B0F-45CF-BD27-8BC74BB1392C}" presName="Name0" presStyleCnt="0">
        <dgm:presLayoutVars>
          <dgm:chMax val="1"/>
          <dgm:dir/>
          <dgm:animLvl val="ctr"/>
          <dgm:resizeHandles val="exact"/>
        </dgm:presLayoutVars>
      </dgm:prSet>
      <dgm:spPr/>
      <dgm:t>
        <a:bodyPr/>
        <a:lstStyle/>
        <a:p>
          <a:endParaRPr lang="en-GB"/>
        </a:p>
      </dgm:t>
    </dgm:pt>
    <dgm:pt modelId="{0A664A46-80BD-4FDF-94BF-0EEF21A82E83}" type="pres">
      <dgm:prSet presAssocID="{6F611DF1-DFEC-4D33-B20B-03F60007C293}" presName="centerShape" presStyleLbl="node0" presStyleIdx="0" presStyleCnt="1"/>
      <dgm:spPr/>
      <dgm:t>
        <a:bodyPr/>
        <a:lstStyle/>
        <a:p>
          <a:endParaRPr lang="en-GB"/>
        </a:p>
      </dgm:t>
    </dgm:pt>
    <dgm:pt modelId="{714CED35-EBE0-4DCE-8347-2F73716C2A3E}" type="pres">
      <dgm:prSet presAssocID="{9E8A57B3-D1B1-4844-9F81-62192B8FCF12}" presName="parTrans" presStyleLbl="sibTrans2D1" presStyleIdx="0" presStyleCnt="8"/>
      <dgm:spPr/>
      <dgm:t>
        <a:bodyPr/>
        <a:lstStyle/>
        <a:p>
          <a:endParaRPr lang="en-GB"/>
        </a:p>
      </dgm:t>
    </dgm:pt>
    <dgm:pt modelId="{0ABA6B10-5D54-418C-A0A1-A5EE86546C8F}" type="pres">
      <dgm:prSet presAssocID="{9E8A57B3-D1B1-4844-9F81-62192B8FCF12}" presName="connectorText" presStyleLbl="sibTrans2D1" presStyleIdx="0" presStyleCnt="8"/>
      <dgm:spPr/>
      <dgm:t>
        <a:bodyPr/>
        <a:lstStyle/>
        <a:p>
          <a:endParaRPr lang="en-GB"/>
        </a:p>
      </dgm:t>
    </dgm:pt>
    <dgm:pt modelId="{1603CA25-6E00-4D9E-9DD3-131777253004}" type="pres">
      <dgm:prSet presAssocID="{F32C56EB-04C4-42CA-9C9B-84957D0FDD98}" presName="node" presStyleLbl="node1" presStyleIdx="0" presStyleCnt="8">
        <dgm:presLayoutVars>
          <dgm:bulletEnabled val="1"/>
        </dgm:presLayoutVars>
      </dgm:prSet>
      <dgm:spPr/>
      <dgm:t>
        <a:bodyPr/>
        <a:lstStyle/>
        <a:p>
          <a:endParaRPr lang="en-GB"/>
        </a:p>
      </dgm:t>
    </dgm:pt>
    <dgm:pt modelId="{267DA0B4-140C-4528-8120-5FCEF717D065}" type="pres">
      <dgm:prSet presAssocID="{AF04160B-E3AB-4C02-B959-34D0B7837459}" presName="parTrans" presStyleLbl="sibTrans2D1" presStyleIdx="1" presStyleCnt="8"/>
      <dgm:spPr/>
      <dgm:t>
        <a:bodyPr/>
        <a:lstStyle/>
        <a:p>
          <a:endParaRPr lang="en-GB"/>
        </a:p>
      </dgm:t>
    </dgm:pt>
    <dgm:pt modelId="{60A4D918-943F-4786-96E3-EA3C3689BCA0}" type="pres">
      <dgm:prSet presAssocID="{AF04160B-E3AB-4C02-B959-34D0B7837459}" presName="connectorText" presStyleLbl="sibTrans2D1" presStyleIdx="1" presStyleCnt="8"/>
      <dgm:spPr/>
      <dgm:t>
        <a:bodyPr/>
        <a:lstStyle/>
        <a:p>
          <a:endParaRPr lang="en-GB"/>
        </a:p>
      </dgm:t>
    </dgm:pt>
    <dgm:pt modelId="{38A88A54-DF3C-4CAA-9A60-4073519CF9A9}" type="pres">
      <dgm:prSet presAssocID="{4A777982-7411-45B9-A9A1-C70C0C163204}" presName="node" presStyleLbl="node1" presStyleIdx="1" presStyleCnt="8">
        <dgm:presLayoutVars>
          <dgm:bulletEnabled val="1"/>
        </dgm:presLayoutVars>
      </dgm:prSet>
      <dgm:spPr/>
      <dgm:t>
        <a:bodyPr/>
        <a:lstStyle/>
        <a:p>
          <a:endParaRPr lang="en-GB"/>
        </a:p>
      </dgm:t>
    </dgm:pt>
    <dgm:pt modelId="{D3213949-3A57-4EC5-A09B-6A9F8BA78B57}" type="pres">
      <dgm:prSet presAssocID="{763EAC15-74B6-4CC7-A871-4D52FAD91397}" presName="parTrans" presStyleLbl="sibTrans2D1" presStyleIdx="2" presStyleCnt="8"/>
      <dgm:spPr/>
      <dgm:t>
        <a:bodyPr/>
        <a:lstStyle/>
        <a:p>
          <a:endParaRPr lang="en-GB"/>
        </a:p>
      </dgm:t>
    </dgm:pt>
    <dgm:pt modelId="{F5913942-DB1B-4B91-896B-33F8B2AAA68B}" type="pres">
      <dgm:prSet presAssocID="{763EAC15-74B6-4CC7-A871-4D52FAD91397}" presName="connectorText" presStyleLbl="sibTrans2D1" presStyleIdx="2" presStyleCnt="8"/>
      <dgm:spPr/>
      <dgm:t>
        <a:bodyPr/>
        <a:lstStyle/>
        <a:p>
          <a:endParaRPr lang="en-GB"/>
        </a:p>
      </dgm:t>
    </dgm:pt>
    <dgm:pt modelId="{8A8917BD-68F9-4B51-B059-488267D32A71}" type="pres">
      <dgm:prSet presAssocID="{33EA633F-2274-4F29-91B3-149A9816509C}" presName="node" presStyleLbl="node1" presStyleIdx="2" presStyleCnt="8">
        <dgm:presLayoutVars>
          <dgm:bulletEnabled val="1"/>
        </dgm:presLayoutVars>
      </dgm:prSet>
      <dgm:spPr/>
      <dgm:t>
        <a:bodyPr/>
        <a:lstStyle/>
        <a:p>
          <a:endParaRPr lang="en-GB"/>
        </a:p>
      </dgm:t>
    </dgm:pt>
    <dgm:pt modelId="{FCAF3A84-12CB-46D5-BFC7-13C21B308D6B}" type="pres">
      <dgm:prSet presAssocID="{03C4BA8D-BA57-471B-9048-28ABA72C3226}" presName="parTrans" presStyleLbl="sibTrans2D1" presStyleIdx="3" presStyleCnt="8"/>
      <dgm:spPr/>
      <dgm:t>
        <a:bodyPr/>
        <a:lstStyle/>
        <a:p>
          <a:endParaRPr lang="en-GB"/>
        </a:p>
      </dgm:t>
    </dgm:pt>
    <dgm:pt modelId="{A13FA33F-8585-44A5-96F6-0CC9BCC1FD2E}" type="pres">
      <dgm:prSet presAssocID="{03C4BA8D-BA57-471B-9048-28ABA72C3226}" presName="connectorText" presStyleLbl="sibTrans2D1" presStyleIdx="3" presStyleCnt="8"/>
      <dgm:spPr/>
      <dgm:t>
        <a:bodyPr/>
        <a:lstStyle/>
        <a:p>
          <a:endParaRPr lang="en-GB"/>
        </a:p>
      </dgm:t>
    </dgm:pt>
    <dgm:pt modelId="{2B725E2D-6FCF-4BF1-ACFB-47F3468402B6}" type="pres">
      <dgm:prSet presAssocID="{2DF40CE9-546D-4A8A-8BF9-10A18C6EB21A}" presName="node" presStyleLbl="node1" presStyleIdx="3" presStyleCnt="8">
        <dgm:presLayoutVars>
          <dgm:bulletEnabled val="1"/>
        </dgm:presLayoutVars>
      </dgm:prSet>
      <dgm:spPr/>
      <dgm:t>
        <a:bodyPr/>
        <a:lstStyle/>
        <a:p>
          <a:endParaRPr lang="en-GB"/>
        </a:p>
      </dgm:t>
    </dgm:pt>
    <dgm:pt modelId="{0B1F92E4-BD10-402A-9AA6-F473300F3938}" type="pres">
      <dgm:prSet presAssocID="{9D320F98-4502-41E1-A74C-1464E2AA35CB}" presName="parTrans" presStyleLbl="sibTrans2D1" presStyleIdx="4" presStyleCnt="8"/>
      <dgm:spPr/>
      <dgm:t>
        <a:bodyPr/>
        <a:lstStyle/>
        <a:p>
          <a:endParaRPr lang="en-GB"/>
        </a:p>
      </dgm:t>
    </dgm:pt>
    <dgm:pt modelId="{581A656D-57AE-45C1-8392-AE969E789035}" type="pres">
      <dgm:prSet presAssocID="{9D320F98-4502-41E1-A74C-1464E2AA35CB}" presName="connectorText" presStyleLbl="sibTrans2D1" presStyleIdx="4" presStyleCnt="8"/>
      <dgm:spPr/>
      <dgm:t>
        <a:bodyPr/>
        <a:lstStyle/>
        <a:p>
          <a:endParaRPr lang="en-GB"/>
        </a:p>
      </dgm:t>
    </dgm:pt>
    <dgm:pt modelId="{469BEFBD-E521-445D-9302-2FF61B7F3114}" type="pres">
      <dgm:prSet presAssocID="{F250AC13-A56B-4BB0-8295-D330E2A91B71}" presName="node" presStyleLbl="node1" presStyleIdx="4" presStyleCnt="8">
        <dgm:presLayoutVars>
          <dgm:bulletEnabled val="1"/>
        </dgm:presLayoutVars>
      </dgm:prSet>
      <dgm:spPr/>
      <dgm:t>
        <a:bodyPr/>
        <a:lstStyle/>
        <a:p>
          <a:endParaRPr lang="en-GB"/>
        </a:p>
      </dgm:t>
    </dgm:pt>
    <dgm:pt modelId="{22F905C5-5FE4-44CE-817E-78F7A686D172}" type="pres">
      <dgm:prSet presAssocID="{C3DA5812-3636-4272-95C2-A18AE75E5A6C}" presName="parTrans" presStyleLbl="sibTrans2D1" presStyleIdx="5" presStyleCnt="8"/>
      <dgm:spPr/>
      <dgm:t>
        <a:bodyPr/>
        <a:lstStyle/>
        <a:p>
          <a:endParaRPr lang="en-GB"/>
        </a:p>
      </dgm:t>
    </dgm:pt>
    <dgm:pt modelId="{FB531D41-7823-43B2-BB8E-F11ECEC178C2}" type="pres">
      <dgm:prSet presAssocID="{C3DA5812-3636-4272-95C2-A18AE75E5A6C}" presName="connectorText" presStyleLbl="sibTrans2D1" presStyleIdx="5" presStyleCnt="8"/>
      <dgm:spPr/>
      <dgm:t>
        <a:bodyPr/>
        <a:lstStyle/>
        <a:p>
          <a:endParaRPr lang="en-GB"/>
        </a:p>
      </dgm:t>
    </dgm:pt>
    <dgm:pt modelId="{CD758208-1B5B-48E5-BE23-62689679F967}" type="pres">
      <dgm:prSet presAssocID="{CF9D3D52-7ACA-4BC4-8A32-80E78E8A05C4}" presName="node" presStyleLbl="node1" presStyleIdx="5" presStyleCnt="8">
        <dgm:presLayoutVars>
          <dgm:bulletEnabled val="1"/>
        </dgm:presLayoutVars>
      </dgm:prSet>
      <dgm:spPr/>
      <dgm:t>
        <a:bodyPr/>
        <a:lstStyle/>
        <a:p>
          <a:endParaRPr lang="en-GB"/>
        </a:p>
      </dgm:t>
    </dgm:pt>
    <dgm:pt modelId="{DFAF2A7A-81E6-4B9F-A914-28138593F880}" type="pres">
      <dgm:prSet presAssocID="{140B8CE9-F7BA-404E-91EB-F6409096206F}" presName="parTrans" presStyleLbl="sibTrans2D1" presStyleIdx="6" presStyleCnt="8"/>
      <dgm:spPr/>
      <dgm:t>
        <a:bodyPr/>
        <a:lstStyle/>
        <a:p>
          <a:endParaRPr lang="en-GB"/>
        </a:p>
      </dgm:t>
    </dgm:pt>
    <dgm:pt modelId="{2D00B190-ECCC-428B-8B1C-C873F65BCD1C}" type="pres">
      <dgm:prSet presAssocID="{140B8CE9-F7BA-404E-91EB-F6409096206F}" presName="connectorText" presStyleLbl="sibTrans2D1" presStyleIdx="6" presStyleCnt="8"/>
      <dgm:spPr/>
      <dgm:t>
        <a:bodyPr/>
        <a:lstStyle/>
        <a:p>
          <a:endParaRPr lang="en-GB"/>
        </a:p>
      </dgm:t>
    </dgm:pt>
    <dgm:pt modelId="{1AB507C6-4EB3-439F-8F9D-05CFA8083118}" type="pres">
      <dgm:prSet presAssocID="{773F21EB-15F1-480A-82E4-4FCBA8491276}" presName="node" presStyleLbl="node1" presStyleIdx="6" presStyleCnt="8">
        <dgm:presLayoutVars>
          <dgm:bulletEnabled val="1"/>
        </dgm:presLayoutVars>
      </dgm:prSet>
      <dgm:spPr/>
      <dgm:t>
        <a:bodyPr/>
        <a:lstStyle/>
        <a:p>
          <a:endParaRPr lang="en-GB"/>
        </a:p>
      </dgm:t>
    </dgm:pt>
    <dgm:pt modelId="{727C3C9D-50BF-42F8-86CF-957FA4E8F7BC}" type="pres">
      <dgm:prSet presAssocID="{F2D94DB2-997F-470B-A77F-3C7B6C7566B1}" presName="parTrans" presStyleLbl="sibTrans2D1" presStyleIdx="7" presStyleCnt="8"/>
      <dgm:spPr/>
      <dgm:t>
        <a:bodyPr/>
        <a:lstStyle/>
        <a:p>
          <a:endParaRPr lang="en-GB"/>
        </a:p>
      </dgm:t>
    </dgm:pt>
    <dgm:pt modelId="{FD5F8B13-7B52-4592-BEA4-7ACD34ED8E7B}" type="pres">
      <dgm:prSet presAssocID="{F2D94DB2-997F-470B-A77F-3C7B6C7566B1}" presName="connectorText" presStyleLbl="sibTrans2D1" presStyleIdx="7" presStyleCnt="8"/>
      <dgm:spPr/>
      <dgm:t>
        <a:bodyPr/>
        <a:lstStyle/>
        <a:p>
          <a:endParaRPr lang="en-GB"/>
        </a:p>
      </dgm:t>
    </dgm:pt>
    <dgm:pt modelId="{5F7E9E3C-51F3-411A-9441-752F46946727}" type="pres">
      <dgm:prSet presAssocID="{7F9FCD73-4BE6-4F53-A778-F1DC57584586}" presName="node" presStyleLbl="node1" presStyleIdx="7" presStyleCnt="8">
        <dgm:presLayoutVars>
          <dgm:bulletEnabled val="1"/>
        </dgm:presLayoutVars>
      </dgm:prSet>
      <dgm:spPr/>
      <dgm:t>
        <a:bodyPr/>
        <a:lstStyle/>
        <a:p>
          <a:endParaRPr lang="en-GB"/>
        </a:p>
      </dgm:t>
    </dgm:pt>
  </dgm:ptLst>
  <dgm:cxnLst>
    <dgm:cxn modelId="{F306ADF1-2110-4686-AE17-ECDE8014D816}" srcId="{6F611DF1-DFEC-4D33-B20B-03F60007C293}" destId="{F32C56EB-04C4-42CA-9C9B-84957D0FDD98}" srcOrd="0" destOrd="0" parTransId="{9E8A57B3-D1B1-4844-9F81-62192B8FCF12}" sibTransId="{E76B3087-492C-45C8-B020-3224A35BDEF1}"/>
    <dgm:cxn modelId="{91FE1EE8-DFE7-4C40-B69A-85C05B002447}" type="presOf" srcId="{CF9D3D52-7ACA-4BC4-8A32-80E78E8A05C4}" destId="{CD758208-1B5B-48E5-BE23-62689679F967}" srcOrd="0" destOrd="0" presId="urn:microsoft.com/office/officeart/2005/8/layout/radial5"/>
    <dgm:cxn modelId="{3B3940E1-1724-4C29-87D1-F9E272773136}" type="presOf" srcId="{773F21EB-15F1-480A-82E4-4FCBA8491276}" destId="{1AB507C6-4EB3-439F-8F9D-05CFA8083118}" srcOrd="0" destOrd="0" presId="urn:microsoft.com/office/officeart/2005/8/layout/radial5"/>
    <dgm:cxn modelId="{423D43F0-186F-4FE2-8E35-C317FB6E42EC}" type="presOf" srcId="{6F611DF1-DFEC-4D33-B20B-03F60007C293}" destId="{0A664A46-80BD-4FDF-94BF-0EEF21A82E83}" srcOrd="0" destOrd="0" presId="urn:microsoft.com/office/officeart/2005/8/layout/radial5"/>
    <dgm:cxn modelId="{CC017357-3DEA-483B-BA4F-22F67EED418B}" type="presOf" srcId="{9E8A57B3-D1B1-4844-9F81-62192B8FCF12}" destId="{714CED35-EBE0-4DCE-8347-2F73716C2A3E}" srcOrd="0" destOrd="0" presId="urn:microsoft.com/office/officeart/2005/8/layout/radial5"/>
    <dgm:cxn modelId="{687FCCBD-6951-40E1-896B-0C2AC05DFF74}" type="presOf" srcId="{03C4BA8D-BA57-471B-9048-28ABA72C3226}" destId="{FCAF3A84-12CB-46D5-BFC7-13C21B308D6B}" srcOrd="0" destOrd="0" presId="urn:microsoft.com/office/officeart/2005/8/layout/radial5"/>
    <dgm:cxn modelId="{72C52294-73C7-4EF3-BAF8-121251CF2A55}" type="presOf" srcId="{7F9FCD73-4BE6-4F53-A778-F1DC57584586}" destId="{5F7E9E3C-51F3-411A-9441-752F46946727}" srcOrd="0" destOrd="0" presId="urn:microsoft.com/office/officeart/2005/8/layout/radial5"/>
    <dgm:cxn modelId="{0A14F37F-7963-496F-A472-D6471B59EDF3}" type="presOf" srcId="{F32C56EB-04C4-42CA-9C9B-84957D0FDD98}" destId="{1603CA25-6E00-4D9E-9DD3-131777253004}" srcOrd="0" destOrd="0" presId="urn:microsoft.com/office/officeart/2005/8/layout/radial5"/>
    <dgm:cxn modelId="{5C6D8380-91C6-4EFC-A5D3-5E9C7B7EAB9D}" srcId="{6F611DF1-DFEC-4D33-B20B-03F60007C293}" destId="{CF9D3D52-7ACA-4BC4-8A32-80E78E8A05C4}" srcOrd="5" destOrd="0" parTransId="{C3DA5812-3636-4272-95C2-A18AE75E5A6C}" sibTransId="{38127E66-6D9C-4638-BBAC-D29B56FEB1ED}"/>
    <dgm:cxn modelId="{F238334D-5D9F-4F0D-A562-A5DDBD1C90D1}" type="presOf" srcId="{9D320F98-4502-41E1-A74C-1464E2AA35CB}" destId="{581A656D-57AE-45C1-8392-AE969E789035}" srcOrd="1" destOrd="0" presId="urn:microsoft.com/office/officeart/2005/8/layout/radial5"/>
    <dgm:cxn modelId="{2E479FB1-FB0C-4EB7-8AAF-606869F67B06}" srcId="{6F611DF1-DFEC-4D33-B20B-03F60007C293}" destId="{33EA633F-2274-4F29-91B3-149A9816509C}" srcOrd="2" destOrd="0" parTransId="{763EAC15-74B6-4CC7-A871-4D52FAD91397}" sibTransId="{DB16087D-D3EC-4177-9E24-A6AC36A846C5}"/>
    <dgm:cxn modelId="{97F445BE-8E17-4EA6-8B58-62664CA60DDA}" type="presOf" srcId="{140B8CE9-F7BA-404E-91EB-F6409096206F}" destId="{DFAF2A7A-81E6-4B9F-A914-28138593F880}" srcOrd="0" destOrd="0" presId="urn:microsoft.com/office/officeart/2005/8/layout/radial5"/>
    <dgm:cxn modelId="{DE8C6391-BA41-49BE-A34C-F793B71A88C2}" type="presOf" srcId="{03C4BA8D-BA57-471B-9048-28ABA72C3226}" destId="{A13FA33F-8585-44A5-96F6-0CC9BCC1FD2E}" srcOrd="1" destOrd="0" presId="urn:microsoft.com/office/officeart/2005/8/layout/radial5"/>
    <dgm:cxn modelId="{A55D7B86-1DBF-4918-8890-62EEB3FA5775}" type="presOf" srcId="{763EAC15-74B6-4CC7-A871-4D52FAD91397}" destId="{F5913942-DB1B-4B91-896B-33F8B2AAA68B}" srcOrd="1" destOrd="0" presId="urn:microsoft.com/office/officeart/2005/8/layout/radial5"/>
    <dgm:cxn modelId="{A7D960BD-99B5-41EE-A753-69DBB1B40134}" type="presOf" srcId="{763EAC15-74B6-4CC7-A871-4D52FAD91397}" destId="{D3213949-3A57-4EC5-A09B-6A9F8BA78B57}" srcOrd="0" destOrd="0" presId="urn:microsoft.com/office/officeart/2005/8/layout/radial5"/>
    <dgm:cxn modelId="{5BAD29D8-741A-4E63-AFF7-824F9A1A783C}" type="presOf" srcId="{9E8A57B3-D1B1-4844-9F81-62192B8FCF12}" destId="{0ABA6B10-5D54-418C-A0A1-A5EE86546C8F}" srcOrd="1" destOrd="0" presId="urn:microsoft.com/office/officeart/2005/8/layout/radial5"/>
    <dgm:cxn modelId="{6C4F182A-931E-40D7-97F2-B7E7DF7EC02E}" srcId="{6F611DF1-DFEC-4D33-B20B-03F60007C293}" destId="{F250AC13-A56B-4BB0-8295-D330E2A91B71}" srcOrd="4" destOrd="0" parTransId="{9D320F98-4502-41E1-A74C-1464E2AA35CB}" sibTransId="{D2D02D90-504B-4EC1-B7E3-0C4E3A66CBD3}"/>
    <dgm:cxn modelId="{78FD6BFE-31C5-4C79-A96D-CF715CC589C2}" srcId="{6F611DF1-DFEC-4D33-B20B-03F60007C293}" destId="{2DF40CE9-546D-4A8A-8BF9-10A18C6EB21A}" srcOrd="3" destOrd="0" parTransId="{03C4BA8D-BA57-471B-9048-28ABA72C3226}" sibTransId="{62558FE3-88C5-444A-9C34-10736E9209F1}"/>
    <dgm:cxn modelId="{FC75744A-B216-47B0-A44D-4811C6D9BBE3}" type="presOf" srcId="{9D320F98-4502-41E1-A74C-1464E2AA35CB}" destId="{0B1F92E4-BD10-402A-9AA6-F473300F3938}" srcOrd="0" destOrd="0" presId="urn:microsoft.com/office/officeart/2005/8/layout/radial5"/>
    <dgm:cxn modelId="{9CC8FF8A-C3BB-4DE9-934A-4AFDDF2D887D}" type="presOf" srcId="{2DF40CE9-546D-4A8A-8BF9-10A18C6EB21A}" destId="{2B725E2D-6FCF-4BF1-ACFB-47F3468402B6}" srcOrd="0" destOrd="0" presId="urn:microsoft.com/office/officeart/2005/8/layout/radial5"/>
    <dgm:cxn modelId="{64F20499-CFB0-473F-A278-DA00390DBD85}" type="presOf" srcId="{F250AC13-A56B-4BB0-8295-D330E2A91B71}" destId="{469BEFBD-E521-445D-9302-2FF61B7F3114}" srcOrd="0" destOrd="0" presId="urn:microsoft.com/office/officeart/2005/8/layout/radial5"/>
    <dgm:cxn modelId="{9A25F809-7F58-40DC-BEDB-193AA802E609}" type="presOf" srcId="{AF04160B-E3AB-4C02-B959-34D0B7837459}" destId="{267DA0B4-140C-4528-8120-5FCEF717D065}" srcOrd="0" destOrd="0" presId="urn:microsoft.com/office/officeart/2005/8/layout/radial5"/>
    <dgm:cxn modelId="{33E70E6D-D3F4-4893-ADEB-AECB262CC4FA}" type="presOf" srcId="{C3DA5812-3636-4272-95C2-A18AE75E5A6C}" destId="{22F905C5-5FE4-44CE-817E-78F7A686D172}" srcOrd="0" destOrd="0" presId="urn:microsoft.com/office/officeart/2005/8/layout/radial5"/>
    <dgm:cxn modelId="{0D5B2ABA-7D64-45CF-B924-21F0D5B09785}" srcId="{49885D13-4B0F-45CF-BD27-8BC74BB1392C}" destId="{6F611DF1-DFEC-4D33-B20B-03F60007C293}" srcOrd="0" destOrd="0" parTransId="{C4879B04-6A86-4FFC-9F7B-8C1164D9F90C}" sibTransId="{01B08CAC-130B-4410-AB9E-B897A127EC60}"/>
    <dgm:cxn modelId="{DD3CD580-9FBA-482B-9933-8DA3D2841DF9}" type="presOf" srcId="{49885D13-4B0F-45CF-BD27-8BC74BB1392C}" destId="{C16E0F87-6EA9-405C-8E53-81157ED338A0}" srcOrd="0" destOrd="0" presId="urn:microsoft.com/office/officeart/2005/8/layout/radial5"/>
    <dgm:cxn modelId="{3DB18B15-448F-4A9C-9E9A-C418D450068F}" type="presOf" srcId="{140B8CE9-F7BA-404E-91EB-F6409096206F}" destId="{2D00B190-ECCC-428B-8B1C-C873F65BCD1C}" srcOrd="1" destOrd="0" presId="urn:microsoft.com/office/officeart/2005/8/layout/radial5"/>
    <dgm:cxn modelId="{F072D14E-6C9D-4365-8885-77DA2EE7B1B6}" type="presOf" srcId="{AF04160B-E3AB-4C02-B959-34D0B7837459}" destId="{60A4D918-943F-4786-96E3-EA3C3689BCA0}" srcOrd="1" destOrd="0" presId="urn:microsoft.com/office/officeart/2005/8/layout/radial5"/>
    <dgm:cxn modelId="{58E289E2-3376-4B37-8278-CB65E7CD0B2B}" type="presOf" srcId="{4A777982-7411-45B9-A9A1-C70C0C163204}" destId="{38A88A54-DF3C-4CAA-9A60-4073519CF9A9}" srcOrd="0" destOrd="0" presId="urn:microsoft.com/office/officeart/2005/8/layout/radial5"/>
    <dgm:cxn modelId="{05E3BCBB-3B89-4348-A641-E4D4929DA52A}" srcId="{6F611DF1-DFEC-4D33-B20B-03F60007C293}" destId="{773F21EB-15F1-480A-82E4-4FCBA8491276}" srcOrd="6" destOrd="0" parTransId="{140B8CE9-F7BA-404E-91EB-F6409096206F}" sibTransId="{A6207285-09BD-40DA-B0A2-4CC24B7B4E74}"/>
    <dgm:cxn modelId="{EBBDEC58-167F-4CF4-B4BB-738A54635EFB}" srcId="{6F611DF1-DFEC-4D33-B20B-03F60007C293}" destId="{7F9FCD73-4BE6-4F53-A778-F1DC57584586}" srcOrd="7" destOrd="0" parTransId="{F2D94DB2-997F-470B-A77F-3C7B6C7566B1}" sibTransId="{8F6FCBBF-5336-4F4C-B13C-1EC1BFDE5611}"/>
    <dgm:cxn modelId="{7D14F90B-2BA7-4929-A26C-8BBBDBB6A8C6}" type="presOf" srcId="{C3DA5812-3636-4272-95C2-A18AE75E5A6C}" destId="{FB531D41-7823-43B2-BB8E-F11ECEC178C2}" srcOrd="1" destOrd="0" presId="urn:microsoft.com/office/officeart/2005/8/layout/radial5"/>
    <dgm:cxn modelId="{FF148514-21EE-4701-B132-EDD1C87E1FDC}" type="presOf" srcId="{F2D94DB2-997F-470B-A77F-3C7B6C7566B1}" destId="{FD5F8B13-7B52-4592-BEA4-7ACD34ED8E7B}" srcOrd="1" destOrd="0" presId="urn:microsoft.com/office/officeart/2005/8/layout/radial5"/>
    <dgm:cxn modelId="{1A7E841A-466E-43A0-A852-45DF5096013F}" type="presOf" srcId="{33EA633F-2274-4F29-91B3-149A9816509C}" destId="{8A8917BD-68F9-4B51-B059-488267D32A71}" srcOrd="0" destOrd="0" presId="urn:microsoft.com/office/officeart/2005/8/layout/radial5"/>
    <dgm:cxn modelId="{EDDBEC32-7D90-46A2-B114-1505E7701858}" srcId="{6F611DF1-DFEC-4D33-B20B-03F60007C293}" destId="{4A777982-7411-45B9-A9A1-C70C0C163204}" srcOrd="1" destOrd="0" parTransId="{AF04160B-E3AB-4C02-B959-34D0B7837459}" sibTransId="{B268A162-6319-412E-AC93-946952010505}"/>
    <dgm:cxn modelId="{AD928B8F-FCE9-4C99-8B2F-893116B68D9A}" type="presOf" srcId="{F2D94DB2-997F-470B-A77F-3C7B6C7566B1}" destId="{727C3C9D-50BF-42F8-86CF-957FA4E8F7BC}" srcOrd="0" destOrd="0" presId="urn:microsoft.com/office/officeart/2005/8/layout/radial5"/>
    <dgm:cxn modelId="{C808182A-82DF-4CF6-A908-70E4F49E0136}" type="presParOf" srcId="{C16E0F87-6EA9-405C-8E53-81157ED338A0}" destId="{0A664A46-80BD-4FDF-94BF-0EEF21A82E83}" srcOrd="0" destOrd="0" presId="urn:microsoft.com/office/officeart/2005/8/layout/radial5"/>
    <dgm:cxn modelId="{A6F06B93-38EE-4DA6-8635-0F9F155B9D3F}" type="presParOf" srcId="{C16E0F87-6EA9-405C-8E53-81157ED338A0}" destId="{714CED35-EBE0-4DCE-8347-2F73716C2A3E}" srcOrd="1" destOrd="0" presId="urn:microsoft.com/office/officeart/2005/8/layout/radial5"/>
    <dgm:cxn modelId="{0F0F3C6E-02E3-4769-9E39-23CCE67A76F4}" type="presParOf" srcId="{714CED35-EBE0-4DCE-8347-2F73716C2A3E}" destId="{0ABA6B10-5D54-418C-A0A1-A5EE86546C8F}" srcOrd="0" destOrd="0" presId="urn:microsoft.com/office/officeart/2005/8/layout/radial5"/>
    <dgm:cxn modelId="{E6F07713-7901-4199-8F59-622AE4748E7F}" type="presParOf" srcId="{C16E0F87-6EA9-405C-8E53-81157ED338A0}" destId="{1603CA25-6E00-4D9E-9DD3-131777253004}" srcOrd="2" destOrd="0" presId="urn:microsoft.com/office/officeart/2005/8/layout/radial5"/>
    <dgm:cxn modelId="{D1B3900C-CBC5-4707-AF2B-11087E901A32}" type="presParOf" srcId="{C16E0F87-6EA9-405C-8E53-81157ED338A0}" destId="{267DA0B4-140C-4528-8120-5FCEF717D065}" srcOrd="3" destOrd="0" presId="urn:microsoft.com/office/officeart/2005/8/layout/radial5"/>
    <dgm:cxn modelId="{013D4DFB-27A3-416B-B696-B4AD79D5C842}" type="presParOf" srcId="{267DA0B4-140C-4528-8120-5FCEF717D065}" destId="{60A4D918-943F-4786-96E3-EA3C3689BCA0}" srcOrd="0" destOrd="0" presId="urn:microsoft.com/office/officeart/2005/8/layout/radial5"/>
    <dgm:cxn modelId="{03A7B16D-9EAD-452E-8F52-14081784D714}" type="presParOf" srcId="{C16E0F87-6EA9-405C-8E53-81157ED338A0}" destId="{38A88A54-DF3C-4CAA-9A60-4073519CF9A9}" srcOrd="4" destOrd="0" presId="urn:microsoft.com/office/officeart/2005/8/layout/radial5"/>
    <dgm:cxn modelId="{0CE93F4C-B900-4089-9E1B-791FB272739E}" type="presParOf" srcId="{C16E0F87-6EA9-405C-8E53-81157ED338A0}" destId="{D3213949-3A57-4EC5-A09B-6A9F8BA78B57}" srcOrd="5" destOrd="0" presId="urn:microsoft.com/office/officeart/2005/8/layout/radial5"/>
    <dgm:cxn modelId="{41992247-74C6-402D-B2D9-C1DF8CCBFBC3}" type="presParOf" srcId="{D3213949-3A57-4EC5-A09B-6A9F8BA78B57}" destId="{F5913942-DB1B-4B91-896B-33F8B2AAA68B}" srcOrd="0" destOrd="0" presId="urn:microsoft.com/office/officeart/2005/8/layout/radial5"/>
    <dgm:cxn modelId="{92D09FAC-1CFF-45DD-943D-9BD6A8BFBC4A}" type="presParOf" srcId="{C16E0F87-6EA9-405C-8E53-81157ED338A0}" destId="{8A8917BD-68F9-4B51-B059-488267D32A71}" srcOrd="6" destOrd="0" presId="urn:microsoft.com/office/officeart/2005/8/layout/radial5"/>
    <dgm:cxn modelId="{E0DAE2EC-2E49-4E9F-B2F0-E766E33FB102}" type="presParOf" srcId="{C16E0F87-6EA9-405C-8E53-81157ED338A0}" destId="{FCAF3A84-12CB-46D5-BFC7-13C21B308D6B}" srcOrd="7" destOrd="0" presId="urn:microsoft.com/office/officeart/2005/8/layout/radial5"/>
    <dgm:cxn modelId="{56AD8F6A-D62B-4375-A9D2-93F17E9B3452}" type="presParOf" srcId="{FCAF3A84-12CB-46D5-BFC7-13C21B308D6B}" destId="{A13FA33F-8585-44A5-96F6-0CC9BCC1FD2E}" srcOrd="0" destOrd="0" presId="urn:microsoft.com/office/officeart/2005/8/layout/radial5"/>
    <dgm:cxn modelId="{5E03175C-F1B2-4FF9-A508-10931EC34502}" type="presParOf" srcId="{C16E0F87-6EA9-405C-8E53-81157ED338A0}" destId="{2B725E2D-6FCF-4BF1-ACFB-47F3468402B6}" srcOrd="8" destOrd="0" presId="urn:microsoft.com/office/officeart/2005/8/layout/radial5"/>
    <dgm:cxn modelId="{A7DC3D9D-A210-4F67-A671-51F51B268A26}" type="presParOf" srcId="{C16E0F87-6EA9-405C-8E53-81157ED338A0}" destId="{0B1F92E4-BD10-402A-9AA6-F473300F3938}" srcOrd="9" destOrd="0" presId="urn:microsoft.com/office/officeart/2005/8/layout/radial5"/>
    <dgm:cxn modelId="{EBF8345C-98B6-47F0-A7C4-6C3E48FC235A}" type="presParOf" srcId="{0B1F92E4-BD10-402A-9AA6-F473300F3938}" destId="{581A656D-57AE-45C1-8392-AE969E789035}" srcOrd="0" destOrd="0" presId="urn:microsoft.com/office/officeart/2005/8/layout/radial5"/>
    <dgm:cxn modelId="{F36FE505-A36D-41BB-B5D2-16E500A9B015}" type="presParOf" srcId="{C16E0F87-6EA9-405C-8E53-81157ED338A0}" destId="{469BEFBD-E521-445D-9302-2FF61B7F3114}" srcOrd="10" destOrd="0" presId="urn:microsoft.com/office/officeart/2005/8/layout/radial5"/>
    <dgm:cxn modelId="{93CEA7C6-B872-4B1B-9074-0CA0617D57B5}" type="presParOf" srcId="{C16E0F87-6EA9-405C-8E53-81157ED338A0}" destId="{22F905C5-5FE4-44CE-817E-78F7A686D172}" srcOrd="11" destOrd="0" presId="urn:microsoft.com/office/officeart/2005/8/layout/radial5"/>
    <dgm:cxn modelId="{9791674F-C1A2-42F6-B42E-253A6050BD1F}" type="presParOf" srcId="{22F905C5-5FE4-44CE-817E-78F7A686D172}" destId="{FB531D41-7823-43B2-BB8E-F11ECEC178C2}" srcOrd="0" destOrd="0" presId="urn:microsoft.com/office/officeart/2005/8/layout/radial5"/>
    <dgm:cxn modelId="{081BD4EF-0B3B-4908-AFA3-8C976CA5888D}" type="presParOf" srcId="{C16E0F87-6EA9-405C-8E53-81157ED338A0}" destId="{CD758208-1B5B-48E5-BE23-62689679F967}" srcOrd="12" destOrd="0" presId="urn:microsoft.com/office/officeart/2005/8/layout/radial5"/>
    <dgm:cxn modelId="{8D099784-9114-47C1-9BF5-7AFE34FF38F1}" type="presParOf" srcId="{C16E0F87-6EA9-405C-8E53-81157ED338A0}" destId="{DFAF2A7A-81E6-4B9F-A914-28138593F880}" srcOrd="13" destOrd="0" presId="urn:microsoft.com/office/officeart/2005/8/layout/radial5"/>
    <dgm:cxn modelId="{046E3B1A-FE5C-47F3-84A9-32C49898ABFC}" type="presParOf" srcId="{DFAF2A7A-81E6-4B9F-A914-28138593F880}" destId="{2D00B190-ECCC-428B-8B1C-C873F65BCD1C}" srcOrd="0" destOrd="0" presId="urn:microsoft.com/office/officeart/2005/8/layout/radial5"/>
    <dgm:cxn modelId="{5307CA22-0EEE-4B02-BD8C-315EA428EB80}" type="presParOf" srcId="{C16E0F87-6EA9-405C-8E53-81157ED338A0}" destId="{1AB507C6-4EB3-439F-8F9D-05CFA8083118}" srcOrd="14" destOrd="0" presId="urn:microsoft.com/office/officeart/2005/8/layout/radial5"/>
    <dgm:cxn modelId="{D3C7D650-FF27-4112-B12C-A35D0E6C1946}" type="presParOf" srcId="{C16E0F87-6EA9-405C-8E53-81157ED338A0}" destId="{727C3C9D-50BF-42F8-86CF-957FA4E8F7BC}" srcOrd="15" destOrd="0" presId="urn:microsoft.com/office/officeart/2005/8/layout/radial5"/>
    <dgm:cxn modelId="{75E9C3D5-397F-4F72-8BC5-4A6641FB2DCA}" type="presParOf" srcId="{727C3C9D-50BF-42F8-86CF-957FA4E8F7BC}" destId="{FD5F8B13-7B52-4592-BEA4-7ACD34ED8E7B}" srcOrd="0" destOrd="0" presId="urn:microsoft.com/office/officeart/2005/8/layout/radial5"/>
    <dgm:cxn modelId="{C9A68AB9-AD33-4BB1-AE37-59A0E102437B}" type="presParOf" srcId="{C16E0F87-6EA9-405C-8E53-81157ED338A0}" destId="{5F7E9E3C-51F3-411A-9441-752F46946727}" srcOrd="1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F6EFD3-7DAD-4558-A97E-2DA246001787}">
      <dsp:nvSpPr>
        <dsp:cNvPr id="0" name=""/>
        <dsp:cNvSpPr/>
      </dsp:nvSpPr>
      <dsp:spPr>
        <a:xfrm>
          <a:off x="1576" y="0"/>
          <a:ext cx="4895247" cy="413494"/>
        </a:xfrm>
        <a:prstGeom prst="homePlat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l" defTabSz="711200">
            <a:lnSpc>
              <a:spcPct val="90000"/>
            </a:lnSpc>
            <a:spcBef>
              <a:spcPct val="0"/>
            </a:spcBef>
            <a:spcAft>
              <a:spcPct val="35000"/>
            </a:spcAft>
          </a:pPr>
          <a:r>
            <a:rPr lang="en-GB" sz="1600" b="1" kern="1200" dirty="0" smtClean="0"/>
            <a:t>                      MarketLine content..</a:t>
          </a:r>
          <a:endParaRPr lang="en-GB" sz="1600" b="1" kern="1200" dirty="0"/>
        </a:p>
      </dsp:txBody>
      <dsp:txXfrm>
        <a:off x="1576" y="0"/>
        <a:ext cx="4791874" cy="413494"/>
      </dsp:txXfrm>
    </dsp:sp>
    <dsp:sp modelId="{578D84A8-1812-4A3E-B3FB-06C57BA56347}">
      <dsp:nvSpPr>
        <dsp:cNvPr id="0" name=""/>
        <dsp:cNvSpPr/>
      </dsp:nvSpPr>
      <dsp:spPr>
        <a:xfrm>
          <a:off x="4112247" y="0"/>
          <a:ext cx="4442154" cy="413494"/>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b="1" kern="1200" dirty="0" smtClean="0"/>
            <a:t>..enables you to..</a:t>
          </a:r>
          <a:endParaRPr lang="en-GB" sz="1600" b="1" kern="1200" dirty="0"/>
        </a:p>
      </dsp:txBody>
      <dsp:txXfrm>
        <a:off x="4318994" y="0"/>
        <a:ext cx="4028660" cy="4134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664A46-80BD-4FDF-94BF-0EEF21A82E83}">
      <dsp:nvSpPr>
        <dsp:cNvPr id="0" name=""/>
        <dsp:cNvSpPr/>
      </dsp:nvSpPr>
      <dsp:spPr>
        <a:xfrm>
          <a:off x="2331321" y="2008227"/>
          <a:ext cx="1354428" cy="135442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0" i="0" u="none" kern="1200" dirty="0"/>
            <a:t>Why choose </a:t>
          </a:r>
          <a:r>
            <a:rPr lang="en-GB" sz="1300" b="1" i="0" u="none" kern="1200" dirty="0"/>
            <a:t>MarketLine</a:t>
          </a:r>
          <a:r>
            <a:rPr lang="en-GB" sz="1300" b="0" i="0" u="none" kern="1200" dirty="0"/>
            <a:t>?</a:t>
          </a:r>
          <a:endParaRPr lang="en-GB" sz="1300" kern="1200" dirty="0"/>
        </a:p>
      </dsp:txBody>
      <dsp:txXfrm>
        <a:off x="2529672" y="2206578"/>
        <a:ext cx="957726" cy="957726"/>
      </dsp:txXfrm>
    </dsp:sp>
    <dsp:sp modelId="{714CED35-EBE0-4DCE-8347-2F73716C2A3E}">
      <dsp:nvSpPr>
        <dsp:cNvPr id="0" name=""/>
        <dsp:cNvSpPr/>
      </dsp:nvSpPr>
      <dsp:spPr>
        <a:xfrm rot="16200000">
          <a:off x="2800444" y="1397129"/>
          <a:ext cx="416181" cy="46050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p>
      </dsp:txBody>
      <dsp:txXfrm>
        <a:off x="2862871" y="1551657"/>
        <a:ext cx="291327" cy="276303"/>
      </dsp:txXfrm>
    </dsp:sp>
    <dsp:sp modelId="{1603CA25-6E00-4D9E-9DD3-131777253004}">
      <dsp:nvSpPr>
        <dsp:cNvPr id="0" name=""/>
        <dsp:cNvSpPr/>
      </dsp:nvSpPr>
      <dsp:spPr>
        <a:xfrm>
          <a:off x="2399042" y="3993"/>
          <a:ext cx="1218985" cy="121898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0" i="0" u="none" kern="1200" dirty="0"/>
            <a:t>Reliable, concise, accessible insights</a:t>
          </a:r>
          <a:endParaRPr lang="en-GB" sz="1300" kern="1200" dirty="0"/>
        </a:p>
      </dsp:txBody>
      <dsp:txXfrm>
        <a:off x="2577558" y="182509"/>
        <a:ext cx="861953" cy="861953"/>
      </dsp:txXfrm>
    </dsp:sp>
    <dsp:sp modelId="{267DA0B4-140C-4528-8120-5FCEF717D065}">
      <dsp:nvSpPr>
        <dsp:cNvPr id="0" name=""/>
        <dsp:cNvSpPr/>
      </dsp:nvSpPr>
      <dsp:spPr>
        <a:xfrm rot="18900000">
          <a:off x="3548605" y="1707027"/>
          <a:ext cx="416181" cy="46050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p>
      </dsp:txBody>
      <dsp:txXfrm>
        <a:off x="3566889" y="1843271"/>
        <a:ext cx="291327" cy="276303"/>
      </dsp:txXfrm>
    </dsp:sp>
    <dsp:sp modelId="{38A88A54-DF3C-4CAA-9A60-4073519CF9A9}">
      <dsp:nvSpPr>
        <dsp:cNvPr id="0" name=""/>
        <dsp:cNvSpPr/>
      </dsp:nvSpPr>
      <dsp:spPr>
        <a:xfrm>
          <a:off x="3864136" y="610855"/>
          <a:ext cx="1218985" cy="121898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0" i="0" u="none" kern="1200" dirty="0"/>
            <a:t>Global Coverage</a:t>
          </a:r>
          <a:endParaRPr lang="en-GB" sz="1300" kern="1200" dirty="0"/>
        </a:p>
      </dsp:txBody>
      <dsp:txXfrm>
        <a:off x="4042652" y="789371"/>
        <a:ext cx="861953" cy="861953"/>
      </dsp:txXfrm>
    </dsp:sp>
    <dsp:sp modelId="{D3213949-3A57-4EC5-A09B-6A9F8BA78B57}">
      <dsp:nvSpPr>
        <dsp:cNvPr id="0" name=""/>
        <dsp:cNvSpPr/>
      </dsp:nvSpPr>
      <dsp:spPr>
        <a:xfrm>
          <a:off x="3858504" y="2455189"/>
          <a:ext cx="416181" cy="46050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p>
      </dsp:txBody>
      <dsp:txXfrm>
        <a:off x="3858504" y="2547290"/>
        <a:ext cx="291327" cy="276303"/>
      </dsp:txXfrm>
    </dsp:sp>
    <dsp:sp modelId="{8A8917BD-68F9-4B51-B059-488267D32A71}">
      <dsp:nvSpPr>
        <dsp:cNvPr id="0" name=""/>
        <dsp:cNvSpPr/>
      </dsp:nvSpPr>
      <dsp:spPr>
        <a:xfrm>
          <a:off x="4470998" y="2075949"/>
          <a:ext cx="1218985" cy="121898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0" i="0" u="none" kern="1200" dirty="0"/>
            <a:t>Quick and easy to use</a:t>
          </a:r>
          <a:endParaRPr lang="en-GB" sz="1300" kern="1200" dirty="0"/>
        </a:p>
      </dsp:txBody>
      <dsp:txXfrm>
        <a:off x="4649514" y="2254465"/>
        <a:ext cx="861953" cy="861953"/>
      </dsp:txXfrm>
    </dsp:sp>
    <dsp:sp modelId="{FCAF3A84-12CB-46D5-BFC7-13C21B308D6B}">
      <dsp:nvSpPr>
        <dsp:cNvPr id="0" name=""/>
        <dsp:cNvSpPr/>
      </dsp:nvSpPr>
      <dsp:spPr>
        <a:xfrm rot="2700000">
          <a:off x="3548605" y="3203350"/>
          <a:ext cx="416181" cy="46050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p>
      </dsp:txBody>
      <dsp:txXfrm>
        <a:off x="3566889" y="3251308"/>
        <a:ext cx="291327" cy="276303"/>
      </dsp:txXfrm>
    </dsp:sp>
    <dsp:sp modelId="{2B725E2D-6FCF-4BF1-ACFB-47F3468402B6}">
      <dsp:nvSpPr>
        <dsp:cNvPr id="0" name=""/>
        <dsp:cNvSpPr/>
      </dsp:nvSpPr>
      <dsp:spPr>
        <a:xfrm>
          <a:off x="3864136" y="3541042"/>
          <a:ext cx="1218985" cy="121898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0" i="0" u="none" kern="1200" dirty="0"/>
            <a:t>All in one platform</a:t>
          </a:r>
          <a:endParaRPr lang="en-GB" sz="1300" kern="1200" dirty="0"/>
        </a:p>
      </dsp:txBody>
      <dsp:txXfrm>
        <a:off x="4042652" y="3719558"/>
        <a:ext cx="861953" cy="861953"/>
      </dsp:txXfrm>
    </dsp:sp>
    <dsp:sp modelId="{0B1F92E4-BD10-402A-9AA6-F473300F3938}">
      <dsp:nvSpPr>
        <dsp:cNvPr id="0" name=""/>
        <dsp:cNvSpPr/>
      </dsp:nvSpPr>
      <dsp:spPr>
        <a:xfrm rot="5400000">
          <a:off x="2800444" y="3513248"/>
          <a:ext cx="416181" cy="46050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p>
      </dsp:txBody>
      <dsp:txXfrm>
        <a:off x="2862871" y="3542922"/>
        <a:ext cx="291327" cy="276303"/>
      </dsp:txXfrm>
    </dsp:sp>
    <dsp:sp modelId="{469BEFBD-E521-445D-9302-2FF61B7F3114}">
      <dsp:nvSpPr>
        <dsp:cNvPr id="0" name=""/>
        <dsp:cNvSpPr/>
      </dsp:nvSpPr>
      <dsp:spPr>
        <a:xfrm>
          <a:off x="2399042" y="4147904"/>
          <a:ext cx="1218985" cy="121898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0" i="0" u="none" kern="1200" dirty="0"/>
            <a:t>Exclusive subscriber content</a:t>
          </a:r>
          <a:endParaRPr lang="en-GB" sz="1300" kern="1200" dirty="0"/>
        </a:p>
      </dsp:txBody>
      <dsp:txXfrm>
        <a:off x="2577558" y="4326420"/>
        <a:ext cx="861953" cy="861953"/>
      </dsp:txXfrm>
    </dsp:sp>
    <dsp:sp modelId="{22F905C5-5FE4-44CE-817E-78F7A686D172}">
      <dsp:nvSpPr>
        <dsp:cNvPr id="0" name=""/>
        <dsp:cNvSpPr/>
      </dsp:nvSpPr>
      <dsp:spPr>
        <a:xfrm rot="8100000">
          <a:off x="2052283" y="3203350"/>
          <a:ext cx="416181" cy="46050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p>
      </dsp:txBody>
      <dsp:txXfrm rot="10800000">
        <a:off x="2158853" y="3251308"/>
        <a:ext cx="291327" cy="276303"/>
      </dsp:txXfrm>
    </dsp:sp>
    <dsp:sp modelId="{CD758208-1B5B-48E5-BE23-62689679F967}">
      <dsp:nvSpPr>
        <dsp:cNvPr id="0" name=""/>
        <dsp:cNvSpPr/>
      </dsp:nvSpPr>
      <dsp:spPr>
        <a:xfrm>
          <a:off x="933948" y="3541042"/>
          <a:ext cx="1218985" cy="121898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0" i="0" u="none" kern="1200" dirty="0"/>
            <a:t>Daily insights from our analysts</a:t>
          </a:r>
          <a:endParaRPr lang="en-GB" sz="1300" kern="1200" dirty="0"/>
        </a:p>
      </dsp:txBody>
      <dsp:txXfrm>
        <a:off x="1112464" y="3719558"/>
        <a:ext cx="861953" cy="861953"/>
      </dsp:txXfrm>
    </dsp:sp>
    <dsp:sp modelId="{DFAF2A7A-81E6-4B9F-A914-28138593F880}">
      <dsp:nvSpPr>
        <dsp:cNvPr id="0" name=""/>
        <dsp:cNvSpPr/>
      </dsp:nvSpPr>
      <dsp:spPr>
        <a:xfrm rot="10800000">
          <a:off x="1742385" y="2455189"/>
          <a:ext cx="416181" cy="46050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p>
      </dsp:txBody>
      <dsp:txXfrm rot="10800000">
        <a:off x="1867239" y="2547290"/>
        <a:ext cx="291327" cy="276303"/>
      </dsp:txXfrm>
    </dsp:sp>
    <dsp:sp modelId="{1AB507C6-4EB3-439F-8F9D-05CFA8083118}">
      <dsp:nvSpPr>
        <dsp:cNvPr id="0" name=""/>
        <dsp:cNvSpPr/>
      </dsp:nvSpPr>
      <dsp:spPr>
        <a:xfrm>
          <a:off x="327087" y="2075949"/>
          <a:ext cx="1218985" cy="121898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0" i="0" u="none" kern="1200" dirty="0"/>
            <a:t>Superb product support</a:t>
          </a:r>
          <a:endParaRPr lang="en-GB" sz="1300" kern="1200" dirty="0"/>
        </a:p>
      </dsp:txBody>
      <dsp:txXfrm>
        <a:off x="505603" y="2254465"/>
        <a:ext cx="861953" cy="861953"/>
      </dsp:txXfrm>
    </dsp:sp>
    <dsp:sp modelId="{727C3C9D-50BF-42F8-86CF-957FA4E8F7BC}">
      <dsp:nvSpPr>
        <dsp:cNvPr id="0" name=""/>
        <dsp:cNvSpPr/>
      </dsp:nvSpPr>
      <dsp:spPr>
        <a:xfrm rot="13500000">
          <a:off x="2052283" y="1707027"/>
          <a:ext cx="416181" cy="46050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p>
      </dsp:txBody>
      <dsp:txXfrm rot="10800000">
        <a:off x="2158853" y="1843271"/>
        <a:ext cx="291327" cy="276303"/>
      </dsp:txXfrm>
    </dsp:sp>
    <dsp:sp modelId="{5F7E9E3C-51F3-411A-9441-752F46946727}">
      <dsp:nvSpPr>
        <dsp:cNvPr id="0" name=""/>
        <dsp:cNvSpPr/>
      </dsp:nvSpPr>
      <dsp:spPr>
        <a:xfrm>
          <a:off x="933948" y="610855"/>
          <a:ext cx="1218985" cy="121898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0" i="0" u="none" kern="1200" dirty="0"/>
            <a:t>Over 15 years’ experience</a:t>
          </a:r>
          <a:endParaRPr lang="en-GB" sz="1300" kern="1200" dirty="0"/>
        </a:p>
      </dsp:txBody>
      <dsp:txXfrm>
        <a:off x="1112464" y="789371"/>
        <a:ext cx="861953" cy="861953"/>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C4753-8D83-4BE4-8887-010245B73C76}" type="datetimeFigureOut">
              <a:rPr lang="en-GB" smtClean="0"/>
              <a:t>23/09/2016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7C5E69-822D-4A19-8BBE-C22F40EEBE17}" type="slidenum">
              <a:rPr lang="en-GB" smtClean="0"/>
              <a:t>‹#›</a:t>
            </a:fld>
            <a:endParaRPr lang="en-GB" dirty="0"/>
          </a:p>
        </p:txBody>
      </p:sp>
    </p:spTree>
    <p:extLst>
      <p:ext uri="{BB962C8B-B14F-4D97-AF65-F5344CB8AC3E}">
        <p14:creationId xmlns:p14="http://schemas.microsoft.com/office/powerpoint/2010/main" val="83765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7C5E69-822D-4A19-8BBE-C22F40EEBE17}" type="slidenum">
              <a:rPr lang="en-GB" smtClean="0"/>
              <a:t>1</a:t>
            </a:fld>
            <a:endParaRPr lang="en-GB" dirty="0"/>
          </a:p>
        </p:txBody>
      </p:sp>
    </p:spTree>
    <p:extLst>
      <p:ext uri="{BB962C8B-B14F-4D97-AF65-F5344CB8AC3E}">
        <p14:creationId xmlns:p14="http://schemas.microsoft.com/office/powerpoint/2010/main" val="246207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7C5E69-822D-4A19-8BBE-C22F40EEBE17}" type="slidenum">
              <a:rPr lang="en-GB" smtClean="0"/>
              <a:t>2</a:t>
            </a:fld>
            <a:endParaRPr lang="en-GB" dirty="0"/>
          </a:p>
        </p:txBody>
      </p:sp>
    </p:spTree>
    <p:extLst>
      <p:ext uri="{BB962C8B-B14F-4D97-AF65-F5344CB8AC3E}">
        <p14:creationId xmlns:p14="http://schemas.microsoft.com/office/powerpoint/2010/main" val="278075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7C5E69-822D-4A19-8BBE-C22F40EEBE17}" type="slidenum">
              <a:rPr lang="en-GB" smtClean="0"/>
              <a:t>3</a:t>
            </a:fld>
            <a:endParaRPr lang="en-GB" dirty="0"/>
          </a:p>
        </p:txBody>
      </p:sp>
    </p:spTree>
    <p:extLst>
      <p:ext uri="{BB962C8B-B14F-4D97-AF65-F5344CB8AC3E}">
        <p14:creationId xmlns:p14="http://schemas.microsoft.com/office/powerpoint/2010/main" val="3333428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7C5E69-822D-4A19-8BBE-C22F40EEBE17}" type="slidenum">
              <a:rPr lang="en-GB" smtClean="0"/>
              <a:t>6</a:t>
            </a:fld>
            <a:endParaRPr lang="en-GB" dirty="0"/>
          </a:p>
        </p:txBody>
      </p:sp>
    </p:spTree>
    <p:extLst>
      <p:ext uri="{BB962C8B-B14F-4D97-AF65-F5344CB8AC3E}">
        <p14:creationId xmlns:p14="http://schemas.microsoft.com/office/powerpoint/2010/main" val="2124434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316A74-4A11-4865-BDD2-49EE6E1433B6}" type="datetimeFigureOut">
              <a:rPr lang="en-GB" smtClean="0"/>
              <a:t>23/09/2016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A36142-C728-404C-B6FA-905F7AF99083}" type="slidenum">
              <a:rPr lang="en-GB" smtClean="0"/>
              <a:t>‹#›</a:t>
            </a:fld>
            <a:endParaRPr lang="en-GB" dirty="0"/>
          </a:p>
        </p:txBody>
      </p:sp>
    </p:spTree>
    <p:extLst>
      <p:ext uri="{BB962C8B-B14F-4D97-AF65-F5344CB8AC3E}">
        <p14:creationId xmlns:p14="http://schemas.microsoft.com/office/powerpoint/2010/main" val="293270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316A74-4A11-4865-BDD2-49EE6E1433B6}" type="datetimeFigureOut">
              <a:rPr lang="en-GB" smtClean="0"/>
              <a:t>23/09/2016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A36142-C728-404C-B6FA-905F7AF99083}" type="slidenum">
              <a:rPr lang="en-GB" smtClean="0"/>
              <a:t>‹#›</a:t>
            </a:fld>
            <a:endParaRPr lang="en-GB" dirty="0"/>
          </a:p>
        </p:txBody>
      </p:sp>
    </p:spTree>
    <p:extLst>
      <p:ext uri="{BB962C8B-B14F-4D97-AF65-F5344CB8AC3E}">
        <p14:creationId xmlns:p14="http://schemas.microsoft.com/office/powerpoint/2010/main" val="76210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316A74-4A11-4865-BDD2-49EE6E1433B6}" type="datetimeFigureOut">
              <a:rPr lang="en-GB" smtClean="0"/>
              <a:t>23/09/2016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A36142-C728-404C-B6FA-905F7AF99083}" type="slidenum">
              <a:rPr lang="en-GB" smtClean="0"/>
              <a:t>‹#›</a:t>
            </a:fld>
            <a:endParaRPr lang="en-GB" dirty="0"/>
          </a:p>
        </p:txBody>
      </p:sp>
    </p:spTree>
    <p:extLst>
      <p:ext uri="{BB962C8B-B14F-4D97-AF65-F5344CB8AC3E}">
        <p14:creationId xmlns:p14="http://schemas.microsoft.com/office/powerpoint/2010/main" val="138727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5" name="Text Placeholder 4"/>
          <p:cNvSpPr>
            <a:spLocks noGrp="1"/>
          </p:cNvSpPr>
          <p:nvPr>
            <p:ph type="body" sz="quarter" idx="10"/>
          </p:nvPr>
        </p:nvSpPr>
        <p:spPr>
          <a:xfrm>
            <a:off x="250825" y="1700213"/>
            <a:ext cx="8642350" cy="4392612"/>
          </a:xfrm>
          <a:prstGeom prst="rect">
            <a:avLst/>
          </a:prstGeom>
        </p:spPr>
        <p:txBody>
          <a:bodyPr/>
          <a:lstStyle>
            <a:lvl1pPr>
              <a:spcBef>
                <a:spcPts val="600"/>
              </a:spcBef>
              <a:buClr>
                <a:schemeClr val="accent1"/>
              </a:buClr>
              <a:defRPr/>
            </a:lvl1pPr>
            <a:lvl2pPr>
              <a:buClr>
                <a:schemeClr val="accent1"/>
              </a:buClr>
              <a:defRPr/>
            </a:lvl2pPr>
            <a:lvl3pPr>
              <a:buClr>
                <a:schemeClr val="accent1"/>
              </a:buClr>
              <a:defRPr/>
            </a:lvl3pPr>
            <a:lvl4pPr marL="803275" indent="-265113">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Text Placeholder 6"/>
          <p:cNvSpPr>
            <a:spLocks noGrp="1"/>
          </p:cNvSpPr>
          <p:nvPr>
            <p:ph type="body" sz="quarter" idx="11" hasCustomPrompt="1"/>
          </p:nvPr>
        </p:nvSpPr>
        <p:spPr>
          <a:xfrm>
            <a:off x="250825" y="1196975"/>
            <a:ext cx="8642350" cy="360363"/>
          </a:xfrm>
          <a:prstGeom prst="rect">
            <a:avLst/>
          </a:prstGeom>
        </p:spPr>
        <p:txBody>
          <a:bodyPr/>
          <a:lstStyle>
            <a:lvl1pPr marL="0" indent="0">
              <a:buNone/>
              <a:defRPr sz="1200" i="1" baseline="0">
                <a:solidFill>
                  <a:schemeClr val="accent1"/>
                </a:solidFill>
              </a:defRPr>
            </a:lvl1pPr>
            <a:lvl2pPr marL="179387" indent="0">
              <a:buNone/>
              <a:defRPr/>
            </a:lvl2pPr>
            <a:lvl3pPr marL="358775" indent="0">
              <a:buNone/>
              <a:defRPr/>
            </a:lvl3pPr>
            <a:lvl4pPr marL="538162" indent="0">
              <a:buNone/>
              <a:defRPr/>
            </a:lvl4pPr>
            <a:lvl5pPr marL="1828800" indent="0">
              <a:buNone/>
              <a:defRPr/>
            </a:lvl5pPr>
          </a:lstStyle>
          <a:p>
            <a:pPr lvl="0"/>
            <a:r>
              <a:rPr lang="en-US" dirty="0" smtClean="0"/>
              <a:t>Page message</a:t>
            </a:r>
            <a:endParaRPr lang="en-GB" dirty="0"/>
          </a:p>
        </p:txBody>
      </p:sp>
      <p:sp>
        <p:nvSpPr>
          <p:cNvPr id="10" name="Text Placeholder 9"/>
          <p:cNvSpPr>
            <a:spLocks noGrp="1"/>
          </p:cNvSpPr>
          <p:nvPr>
            <p:ph type="body" sz="quarter" idx="12" hasCustomPrompt="1"/>
          </p:nvPr>
        </p:nvSpPr>
        <p:spPr>
          <a:xfrm>
            <a:off x="772668" y="6199488"/>
            <a:ext cx="7759772" cy="469872"/>
          </a:xfrm>
          <a:prstGeom prst="rect">
            <a:avLst/>
          </a:prstGeom>
        </p:spPr>
        <p:txBody>
          <a:bodyPr/>
          <a:lstStyle>
            <a:lvl1pPr marL="0" indent="0">
              <a:spcBef>
                <a:spcPts val="100"/>
              </a:spcBef>
              <a:buFontTx/>
              <a:buNone/>
              <a:defRPr sz="800" baseline="0">
                <a:solidFill>
                  <a:srgbClr val="595959"/>
                </a:solidFill>
              </a:defRPr>
            </a:lvl1pPr>
          </a:lstStyle>
          <a:p>
            <a:pPr lvl="0"/>
            <a:r>
              <a:rPr lang="en-US" dirty="0" smtClean="0"/>
              <a:t>[Footnotes].</a:t>
            </a:r>
            <a:endParaRPr lang="en-GB" dirty="0"/>
          </a:p>
        </p:txBody>
      </p:sp>
    </p:spTree>
    <p:extLst>
      <p:ext uri="{BB962C8B-B14F-4D97-AF65-F5344CB8AC3E}">
        <p14:creationId xmlns:p14="http://schemas.microsoft.com/office/powerpoint/2010/main" val="2372271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316A74-4A11-4865-BDD2-49EE6E1433B6}" type="datetimeFigureOut">
              <a:rPr lang="en-GB" smtClean="0"/>
              <a:t>23/09/2016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A36142-C728-404C-B6FA-905F7AF99083}" type="slidenum">
              <a:rPr lang="en-GB" smtClean="0"/>
              <a:t>‹#›</a:t>
            </a:fld>
            <a:endParaRPr lang="en-GB" dirty="0"/>
          </a:p>
        </p:txBody>
      </p:sp>
    </p:spTree>
    <p:extLst>
      <p:ext uri="{BB962C8B-B14F-4D97-AF65-F5344CB8AC3E}">
        <p14:creationId xmlns:p14="http://schemas.microsoft.com/office/powerpoint/2010/main" val="3143522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316A74-4A11-4865-BDD2-49EE6E1433B6}" type="datetimeFigureOut">
              <a:rPr lang="en-GB" smtClean="0"/>
              <a:t>23/09/2016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A36142-C728-404C-B6FA-905F7AF99083}" type="slidenum">
              <a:rPr lang="en-GB" smtClean="0"/>
              <a:t>‹#›</a:t>
            </a:fld>
            <a:endParaRPr lang="en-GB" dirty="0"/>
          </a:p>
        </p:txBody>
      </p:sp>
    </p:spTree>
    <p:extLst>
      <p:ext uri="{BB962C8B-B14F-4D97-AF65-F5344CB8AC3E}">
        <p14:creationId xmlns:p14="http://schemas.microsoft.com/office/powerpoint/2010/main" val="389786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316A74-4A11-4865-BDD2-49EE6E1433B6}" type="datetimeFigureOut">
              <a:rPr lang="en-GB" smtClean="0"/>
              <a:t>23/09/2016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A36142-C728-404C-B6FA-905F7AF99083}" type="slidenum">
              <a:rPr lang="en-GB" smtClean="0"/>
              <a:t>‹#›</a:t>
            </a:fld>
            <a:endParaRPr lang="en-GB" dirty="0"/>
          </a:p>
        </p:txBody>
      </p:sp>
    </p:spTree>
    <p:extLst>
      <p:ext uri="{BB962C8B-B14F-4D97-AF65-F5344CB8AC3E}">
        <p14:creationId xmlns:p14="http://schemas.microsoft.com/office/powerpoint/2010/main" val="339802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316A74-4A11-4865-BDD2-49EE6E1433B6}" type="datetimeFigureOut">
              <a:rPr lang="en-GB" smtClean="0"/>
              <a:t>23/09/2016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2A36142-C728-404C-B6FA-905F7AF99083}" type="slidenum">
              <a:rPr lang="en-GB" smtClean="0"/>
              <a:t>‹#›</a:t>
            </a:fld>
            <a:endParaRPr lang="en-GB" dirty="0"/>
          </a:p>
        </p:txBody>
      </p:sp>
    </p:spTree>
    <p:extLst>
      <p:ext uri="{BB962C8B-B14F-4D97-AF65-F5344CB8AC3E}">
        <p14:creationId xmlns:p14="http://schemas.microsoft.com/office/powerpoint/2010/main" val="375287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316A74-4A11-4865-BDD2-49EE6E1433B6}" type="datetimeFigureOut">
              <a:rPr lang="en-GB" smtClean="0"/>
              <a:t>23/09/2016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2A36142-C728-404C-B6FA-905F7AF99083}" type="slidenum">
              <a:rPr lang="en-GB" smtClean="0"/>
              <a:t>‹#›</a:t>
            </a:fld>
            <a:endParaRPr lang="en-GB" dirty="0"/>
          </a:p>
        </p:txBody>
      </p:sp>
    </p:spTree>
    <p:extLst>
      <p:ext uri="{BB962C8B-B14F-4D97-AF65-F5344CB8AC3E}">
        <p14:creationId xmlns:p14="http://schemas.microsoft.com/office/powerpoint/2010/main" val="164294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16A74-4A11-4865-BDD2-49EE6E1433B6}" type="datetimeFigureOut">
              <a:rPr lang="en-GB" smtClean="0"/>
              <a:t>23/09/2016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2A36142-C728-404C-B6FA-905F7AF99083}" type="slidenum">
              <a:rPr lang="en-GB" smtClean="0"/>
              <a:t>‹#›</a:t>
            </a:fld>
            <a:endParaRPr lang="en-GB" dirty="0"/>
          </a:p>
        </p:txBody>
      </p:sp>
    </p:spTree>
    <p:extLst>
      <p:ext uri="{BB962C8B-B14F-4D97-AF65-F5344CB8AC3E}">
        <p14:creationId xmlns:p14="http://schemas.microsoft.com/office/powerpoint/2010/main" val="349409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316A74-4A11-4865-BDD2-49EE6E1433B6}" type="datetimeFigureOut">
              <a:rPr lang="en-GB" smtClean="0"/>
              <a:t>23/09/2016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A36142-C728-404C-B6FA-905F7AF99083}" type="slidenum">
              <a:rPr lang="en-GB" smtClean="0"/>
              <a:t>‹#›</a:t>
            </a:fld>
            <a:endParaRPr lang="en-GB" dirty="0"/>
          </a:p>
        </p:txBody>
      </p:sp>
    </p:spTree>
    <p:extLst>
      <p:ext uri="{BB962C8B-B14F-4D97-AF65-F5344CB8AC3E}">
        <p14:creationId xmlns:p14="http://schemas.microsoft.com/office/powerpoint/2010/main" val="455215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316A74-4A11-4865-BDD2-49EE6E1433B6}" type="datetimeFigureOut">
              <a:rPr lang="en-GB" smtClean="0"/>
              <a:t>23/09/2016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A36142-C728-404C-B6FA-905F7AF99083}" type="slidenum">
              <a:rPr lang="en-GB" smtClean="0"/>
              <a:t>‹#›</a:t>
            </a:fld>
            <a:endParaRPr lang="en-GB" dirty="0"/>
          </a:p>
        </p:txBody>
      </p:sp>
    </p:spTree>
    <p:extLst>
      <p:ext uri="{BB962C8B-B14F-4D97-AF65-F5344CB8AC3E}">
        <p14:creationId xmlns:p14="http://schemas.microsoft.com/office/powerpoint/2010/main" val="2269154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16A74-4A11-4865-BDD2-49EE6E1433B6}" type="datetimeFigureOut">
              <a:rPr lang="en-GB" smtClean="0"/>
              <a:t>23/09/2016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36142-C728-404C-B6FA-905F7AF99083}" type="slidenum">
              <a:rPr lang="en-GB" smtClean="0"/>
              <a:t>‹#›</a:t>
            </a:fld>
            <a:endParaRPr lang="en-GB" dirty="0"/>
          </a:p>
        </p:txBody>
      </p:sp>
    </p:spTree>
    <p:extLst>
      <p:ext uri="{BB962C8B-B14F-4D97-AF65-F5344CB8AC3E}">
        <p14:creationId xmlns:p14="http://schemas.microsoft.com/office/powerpoint/2010/main" val="2811220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www.linkedin.com/company/marketline" TargetMode="External"/><Relationship Id="rId3" Type="http://schemas.openxmlformats.org/officeDocument/2006/relationships/image" Target="../media/image1.gif"/><Relationship Id="rId7" Type="http://schemas.openxmlformats.org/officeDocument/2006/relationships/image" Target="../media/image5.jpeg"/><Relationship Id="rId12" Type="http://schemas.openxmlformats.org/officeDocument/2006/relationships/hyperlink" Target="mailto:ReachUs@MarketLine.com"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facebook.com/pages/MarketLine/140765429336897" TargetMode="External"/><Relationship Id="rId11" Type="http://schemas.openxmlformats.org/officeDocument/2006/relationships/image" Target="../media/image7.jpeg"/><Relationship Id="rId5" Type="http://schemas.openxmlformats.org/officeDocument/2006/relationships/image" Target="../media/image4.jpeg"/><Relationship Id="rId10" Type="http://schemas.openxmlformats.org/officeDocument/2006/relationships/hyperlink" Target="https://plus.google.com/117659281671610628480/" TargetMode="External"/><Relationship Id="rId4" Type="http://schemas.openxmlformats.org/officeDocument/2006/relationships/hyperlink" Target="http://www.twitter.com/MarketLine_core" TargetMode="Externa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3"/>
          <p:cNvSpPr txBox="1">
            <a:spLocks/>
          </p:cNvSpPr>
          <p:nvPr/>
        </p:nvSpPr>
        <p:spPr>
          <a:xfrm>
            <a:off x="250825" y="188640"/>
            <a:ext cx="6265391" cy="481255"/>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2400" b="1" i="1" dirty="0">
                <a:solidFill>
                  <a:schemeClr val="accent1"/>
                </a:solidFill>
              </a:rPr>
              <a:t>How we can help you work faster and </a:t>
            </a:r>
            <a:r>
              <a:rPr lang="en-GB" sz="2400" b="1" i="1" dirty="0" smtClean="0">
                <a:solidFill>
                  <a:schemeClr val="accent1"/>
                </a:solidFill>
              </a:rPr>
              <a:t>smarter..</a:t>
            </a:r>
            <a:endParaRPr lang="en-GB" sz="2400" b="1" i="1" dirty="0">
              <a:solidFill>
                <a:schemeClr val="accent1"/>
              </a:solidFill>
            </a:endParaRPr>
          </a:p>
        </p:txBody>
      </p:sp>
      <p:pic>
        <p:nvPicPr>
          <p:cNvPr id="13" name="Picture 4" descr="http://store.marketline.com/Library/handlers/SiteLogo.asp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1896" y="199568"/>
            <a:ext cx="2411490" cy="470327"/>
          </a:xfrm>
          <a:prstGeom prst="rect">
            <a:avLst/>
          </a:prstGeom>
          <a:noFill/>
          <a:extLst>
            <a:ext uri="{909E8E84-426E-40DD-AFC4-6F175D3DCCD1}">
              <a14:hiddenFill xmlns:a14="http://schemas.microsoft.com/office/drawing/2010/main">
                <a:solidFill>
                  <a:srgbClr val="FFFFFF"/>
                </a:solidFill>
              </a14:hiddenFill>
            </a:ext>
          </a:extLst>
        </p:spPr>
      </p:pic>
      <p:sp>
        <p:nvSpPr>
          <p:cNvPr id="15" name="AutoShape 2"/>
          <p:cNvSpPr>
            <a:spLocks noChangeArrowheads="1"/>
          </p:cNvSpPr>
          <p:nvPr/>
        </p:nvSpPr>
        <p:spPr bwMode="auto">
          <a:xfrm>
            <a:off x="233166" y="5733256"/>
            <a:ext cx="4753223" cy="987338"/>
          </a:xfrm>
          <a:prstGeom prst="bracketPair">
            <a:avLst>
              <a:gd name="adj" fmla="val 8051"/>
            </a:avLst>
          </a:prstGeom>
          <a:noFill/>
          <a:ln w="38100">
            <a:solidFill>
              <a:srgbClr val="9BBB59"/>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spAutoFit/>
          </a:bodyPr>
          <a:lstStyle/>
          <a:p>
            <a:pPr algn="ctr">
              <a:lnSpc>
                <a:spcPct val="115000"/>
              </a:lnSpc>
              <a:spcAft>
                <a:spcPts val="0"/>
              </a:spcAft>
            </a:pPr>
            <a:r>
              <a:rPr lang="en-GB" sz="1200" i="1" dirty="0">
                <a:solidFill>
                  <a:schemeClr val="accent1"/>
                </a:solidFill>
                <a:effectLst/>
                <a:latin typeface="Calibri"/>
                <a:ea typeface="Calibri"/>
                <a:cs typeface="Arial"/>
              </a:rPr>
              <a:t>MarketLine would be my first "go to" for any industry information. The reports are accurate and my colleagues trust this source. It has good coverage and the support team are wonderful. </a:t>
            </a:r>
            <a:r>
              <a:rPr lang="en-GB" sz="1200" i="1" dirty="0">
                <a:solidFill>
                  <a:srgbClr val="000000"/>
                </a:solidFill>
                <a:effectLst/>
                <a:latin typeface="Calibri"/>
                <a:ea typeface="Calibri"/>
                <a:cs typeface="Arial"/>
              </a:rPr>
              <a:t/>
            </a:r>
            <a:br>
              <a:rPr lang="en-GB" sz="1200" i="1" dirty="0">
                <a:solidFill>
                  <a:srgbClr val="000000"/>
                </a:solidFill>
                <a:effectLst/>
                <a:latin typeface="Calibri"/>
                <a:ea typeface="Calibri"/>
                <a:cs typeface="Arial"/>
              </a:rPr>
            </a:br>
            <a:r>
              <a:rPr lang="en-GB" sz="1200" b="1" dirty="0" smtClean="0">
                <a:solidFill>
                  <a:schemeClr val="tx2"/>
                </a:solidFill>
                <a:effectLst/>
                <a:latin typeface="Calibri"/>
                <a:ea typeface="Calibri"/>
                <a:cs typeface="Arial"/>
              </a:rPr>
              <a:t>PwC </a:t>
            </a:r>
            <a:r>
              <a:rPr lang="en-GB" sz="1200" b="1" dirty="0">
                <a:solidFill>
                  <a:schemeClr val="tx2"/>
                </a:solidFill>
                <a:effectLst/>
                <a:latin typeface="Calibri"/>
                <a:ea typeface="Calibri"/>
                <a:cs typeface="Arial"/>
              </a:rPr>
              <a:t>Australia</a:t>
            </a:r>
            <a:endParaRPr lang="en-GB" sz="1200" dirty="0">
              <a:solidFill>
                <a:schemeClr val="tx2"/>
              </a:solidFill>
              <a:effectLst/>
              <a:latin typeface="Calibri"/>
              <a:ea typeface="Calibri"/>
              <a:cs typeface="Times New Roman"/>
            </a:endParaRPr>
          </a:p>
        </p:txBody>
      </p:sp>
      <p:sp>
        <p:nvSpPr>
          <p:cNvPr id="27" name="AutoShape 2"/>
          <p:cNvSpPr>
            <a:spLocks noChangeArrowheads="1"/>
          </p:cNvSpPr>
          <p:nvPr/>
        </p:nvSpPr>
        <p:spPr bwMode="auto">
          <a:xfrm>
            <a:off x="5148064" y="5733256"/>
            <a:ext cx="3785322" cy="987338"/>
          </a:xfrm>
          <a:prstGeom prst="bracketPair">
            <a:avLst>
              <a:gd name="adj" fmla="val 8051"/>
            </a:avLst>
          </a:prstGeom>
          <a:noFill/>
          <a:ln w="38100">
            <a:solidFill>
              <a:srgbClr val="9BBB59"/>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spAutoFit/>
          </a:bodyPr>
          <a:lstStyle/>
          <a:p>
            <a:pPr algn="ctr">
              <a:lnSpc>
                <a:spcPct val="115000"/>
              </a:lnSpc>
              <a:spcBef>
                <a:spcPts val="1200"/>
              </a:spcBef>
              <a:spcAft>
                <a:spcPts val="0"/>
              </a:spcAft>
            </a:pPr>
            <a:r>
              <a:rPr lang="en-GB" sz="1200" i="1" dirty="0">
                <a:solidFill>
                  <a:schemeClr val="accent1"/>
                </a:solidFill>
                <a:ea typeface="Calibri"/>
                <a:cs typeface="Arial"/>
              </a:rPr>
              <a:t>“I work in M&amp;A, and for me, MarketLine is indispensable already. For professionals in my line of work, I would recommend it for sure</a:t>
            </a:r>
            <a:r>
              <a:rPr lang="en-GB" sz="1200" i="1" dirty="0" smtClean="0">
                <a:solidFill>
                  <a:schemeClr val="accent1"/>
                </a:solidFill>
                <a:ea typeface="Calibri"/>
                <a:cs typeface="Arial"/>
              </a:rPr>
              <a:t>.”</a:t>
            </a:r>
            <a:r>
              <a:rPr lang="en-GB" sz="1200" i="1" dirty="0">
                <a:solidFill>
                  <a:srgbClr val="000000"/>
                </a:solidFill>
                <a:effectLst/>
                <a:latin typeface="Calibri"/>
                <a:ea typeface="Calibri"/>
                <a:cs typeface="Arial"/>
              </a:rPr>
              <a:t/>
            </a:r>
            <a:br>
              <a:rPr lang="en-GB" sz="1200" i="1" dirty="0">
                <a:solidFill>
                  <a:srgbClr val="000000"/>
                </a:solidFill>
                <a:effectLst/>
                <a:latin typeface="Calibri"/>
                <a:ea typeface="Calibri"/>
                <a:cs typeface="Arial"/>
              </a:rPr>
            </a:br>
            <a:r>
              <a:rPr lang="en-GB" sz="1200" b="1" dirty="0" smtClean="0">
                <a:solidFill>
                  <a:schemeClr val="tx2"/>
                </a:solidFill>
                <a:effectLst/>
                <a:latin typeface="Calibri"/>
                <a:ea typeface="Calibri"/>
                <a:cs typeface="Arial"/>
              </a:rPr>
              <a:t>PwC</a:t>
            </a:r>
            <a:endParaRPr lang="en-GB" sz="1200" dirty="0">
              <a:solidFill>
                <a:schemeClr val="tx2"/>
              </a:solidFill>
              <a:effectLst/>
              <a:latin typeface="Calibri"/>
              <a:ea typeface="Calibri"/>
              <a:cs typeface="Times New Roman"/>
            </a:endParaRPr>
          </a:p>
        </p:txBody>
      </p:sp>
      <p:sp>
        <p:nvSpPr>
          <p:cNvPr id="2" name="Rectangle 1"/>
          <p:cNvSpPr/>
          <p:nvPr/>
        </p:nvSpPr>
        <p:spPr>
          <a:xfrm>
            <a:off x="233165" y="1052736"/>
            <a:ext cx="8682561" cy="424731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marL="285750" lvl="0" indent="-285750">
              <a:spcAft>
                <a:spcPts val="1200"/>
              </a:spcAft>
              <a:buFont typeface="Wingdings" panose="05000000000000000000" pitchFamily="2" charset="2"/>
              <a:buChar char="ü"/>
            </a:pPr>
            <a:r>
              <a:rPr lang="en-GB" sz="2000" dirty="0"/>
              <a:t>Gain a true global picture with data and analysis for 100s of countries and 1,000s of cities</a:t>
            </a:r>
          </a:p>
          <a:p>
            <a:pPr marL="285750" lvl="0" indent="-285750">
              <a:spcAft>
                <a:spcPts val="1200"/>
              </a:spcAft>
              <a:buFont typeface="Wingdings" panose="05000000000000000000" pitchFamily="2" charset="2"/>
              <a:buChar char="ü"/>
            </a:pPr>
            <a:r>
              <a:rPr lang="en-GB" sz="2000" dirty="0"/>
              <a:t>Understand your </a:t>
            </a:r>
            <a:r>
              <a:rPr lang="en-GB" sz="2000" dirty="0" smtClean="0"/>
              <a:t>clients’ </a:t>
            </a:r>
            <a:r>
              <a:rPr lang="en-GB" sz="2000" dirty="0"/>
              <a:t>industry areas and challenges  to optimise client engagements</a:t>
            </a:r>
          </a:p>
          <a:p>
            <a:pPr marL="285750" lvl="0" indent="-285750">
              <a:spcAft>
                <a:spcPts val="1200"/>
              </a:spcAft>
              <a:buFont typeface="Wingdings" panose="05000000000000000000" pitchFamily="2" charset="2"/>
              <a:buChar char="ü"/>
            </a:pPr>
            <a:r>
              <a:rPr lang="en-GB" sz="2000" dirty="0"/>
              <a:t>Boost credibility in your internal and external presentations by referencing a world class source of data</a:t>
            </a:r>
          </a:p>
          <a:p>
            <a:pPr marL="285750" lvl="0" indent="-285750">
              <a:spcAft>
                <a:spcPts val="1200"/>
              </a:spcAft>
              <a:buFont typeface="Wingdings" panose="05000000000000000000" pitchFamily="2" charset="2"/>
              <a:buChar char="ü"/>
            </a:pPr>
            <a:r>
              <a:rPr lang="en-GB" sz="2000" dirty="0"/>
              <a:t>Save time developing robust insight to support existing client projects</a:t>
            </a:r>
          </a:p>
          <a:p>
            <a:pPr marL="285750" lvl="0" indent="-285750">
              <a:spcAft>
                <a:spcPts val="1200"/>
              </a:spcAft>
              <a:buFont typeface="Wingdings" panose="05000000000000000000" pitchFamily="2" charset="2"/>
              <a:buChar char="ü"/>
            </a:pPr>
            <a:r>
              <a:rPr lang="en-GB" sz="2000" dirty="0"/>
              <a:t>Differentiate your services from the competition by leaning on gold standard market sizing, forecasting, and key player analysis in your commercial recommendations</a:t>
            </a:r>
          </a:p>
          <a:p>
            <a:pPr marL="285750" lvl="0" indent="-285750">
              <a:spcAft>
                <a:spcPts val="1200"/>
              </a:spcAft>
              <a:buFont typeface="Wingdings" panose="05000000000000000000" pitchFamily="2" charset="2"/>
              <a:buChar char="ü"/>
            </a:pPr>
            <a:r>
              <a:rPr lang="en-GB" sz="2000" dirty="0"/>
              <a:t>Identify future opportunities across 120 of the most important global industries</a:t>
            </a:r>
          </a:p>
        </p:txBody>
      </p:sp>
    </p:spTree>
    <p:extLst>
      <p:ext uri="{BB962C8B-B14F-4D97-AF65-F5344CB8AC3E}">
        <p14:creationId xmlns:p14="http://schemas.microsoft.com/office/powerpoint/2010/main" val="1807725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250825" y="188640"/>
            <a:ext cx="6265391" cy="481255"/>
          </a:xfrm>
        </p:spPr>
        <p:txBody>
          <a:bodyPr>
            <a:noAutofit/>
          </a:bodyPr>
          <a:lstStyle/>
          <a:p>
            <a:r>
              <a:rPr lang="en-GB" sz="2400" b="1" dirty="0" smtClean="0"/>
              <a:t>Benefit from MarketLine’s versatility..</a:t>
            </a:r>
            <a:endParaRPr lang="en-GB" sz="2400" b="1" dirty="0"/>
          </a:p>
        </p:txBody>
      </p:sp>
      <p:sp>
        <p:nvSpPr>
          <p:cNvPr id="8" name="Content Placeholder 6"/>
          <p:cNvSpPr txBox="1">
            <a:spLocks noChangeAspect="1"/>
          </p:cNvSpPr>
          <p:nvPr/>
        </p:nvSpPr>
        <p:spPr>
          <a:xfrm>
            <a:off x="148203" y="1268760"/>
            <a:ext cx="314734" cy="2003982"/>
          </a:xfrm>
          <a:prstGeom prst="rect">
            <a:avLst/>
          </a:prstGeom>
          <a:solidFill>
            <a:schemeClr val="accent1"/>
          </a:solidFill>
          <a:ln w="3175">
            <a:noFill/>
          </a:ln>
        </p:spPr>
        <p:txBody>
          <a:bodyPr vert="vert270" anchor="ctr"/>
          <a:lstStyle>
            <a:lvl1pPr marL="179388" indent="-179388" algn="l" defTabSz="914400" rtl="0" eaLnBrk="1" latinLnBrk="0" hangingPunct="1">
              <a:spcBef>
                <a:spcPct val="20000"/>
              </a:spcBef>
              <a:buClr>
                <a:srgbClr val="C41E3A"/>
              </a:buClr>
              <a:buFont typeface="Arial" pitchFamily="34" charset="0"/>
              <a:buChar char="•"/>
              <a:defRPr lang="en-GB" sz="1100" kern="1200" dirty="0">
                <a:solidFill>
                  <a:schemeClr val="bg1"/>
                </a:solidFill>
                <a:latin typeface="+mn-lt"/>
                <a:ea typeface="+mn-ea"/>
                <a:cs typeface="+mn-cs"/>
              </a:defRPr>
            </a:lvl1pPr>
            <a:lvl2pPr marL="358775" indent="-179388" algn="l" defTabSz="914400" rtl="0" eaLnBrk="1" latinLnBrk="0" hangingPunct="1">
              <a:spcBef>
                <a:spcPct val="20000"/>
              </a:spcBef>
              <a:buClr>
                <a:srgbClr val="C41E3A"/>
              </a:buClr>
              <a:buFont typeface="Arial" pitchFamily="34" charset="0"/>
              <a:buChar char="–"/>
              <a:defRPr lang="en-US" sz="1100" kern="1200" dirty="0" smtClean="0">
                <a:solidFill>
                  <a:srgbClr val="595959"/>
                </a:solidFill>
                <a:latin typeface="+mn-lt"/>
                <a:ea typeface="+mn-ea"/>
                <a:cs typeface="+mn-cs"/>
              </a:defRPr>
            </a:lvl2pPr>
            <a:lvl3pPr marL="538163" indent="-179388" algn="l" defTabSz="914400" rtl="0" eaLnBrk="1" latinLnBrk="0" hangingPunct="1">
              <a:spcBef>
                <a:spcPct val="20000"/>
              </a:spcBef>
              <a:buClr>
                <a:srgbClr val="C41E3A"/>
              </a:buClr>
              <a:buFont typeface="Calibri" pitchFamily="34" charset="0"/>
              <a:buChar char="»"/>
              <a:defRPr lang="en-US" sz="1100" kern="1200" dirty="0" smtClean="0">
                <a:solidFill>
                  <a:srgbClr val="595959"/>
                </a:solidFill>
                <a:latin typeface="+mn-lt"/>
                <a:ea typeface="+mn-ea"/>
                <a:cs typeface="+mn-cs"/>
              </a:defRPr>
            </a:lvl3pPr>
            <a:lvl4pPr marL="803275" indent="-265113" algn="l" defTabSz="914400" rtl="0" eaLnBrk="1" latinLnBrk="0" hangingPunct="1">
              <a:spcBef>
                <a:spcPct val="20000"/>
              </a:spcBef>
              <a:buClr>
                <a:srgbClr val="C41E3A"/>
              </a:buClr>
              <a:buFont typeface="Wingdings" pitchFamily="2" charset="2"/>
              <a:buChar char="§"/>
              <a:defRPr lang="en-US" sz="1100" kern="1200" dirty="0" smtClean="0">
                <a:solidFill>
                  <a:srgbClr val="595959"/>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1200" b="1" dirty="0" smtClean="0"/>
              <a:t>REPORTS</a:t>
            </a:r>
            <a:endParaRPr lang="en-GB" sz="1200" b="1" dirty="0"/>
          </a:p>
        </p:txBody>
      </p:sp>
      <p:sp>
        <p:nvSpPr>
          <p:cNvPr id="9" name="Content Placeholder 6"/>
          <p:cNvSpPr txBox="1">
            <a:spLocks noChangeAspect="1"/>
          </p:cNvSpPr>
          <p:nvPr/>
        </p:nvSpPr>
        <p:spPr>
          <a:xfrm>
            <a:off x="148203" y="3399480"/>
            <a:ext cx="314736" cy="1829720"/>
          </a:xfrm>
          <a:prstGeom prst="rect">
            <a:avLst/>
          </a:prstGeom>
          <a:solidFill>
            <a:schemeClr val="accent1"/>
          </a:solidFill>
          <a:ln w="3175">
            <a:noFill/>
          </a:ln>
        </p:spPr>
        <p:txBody>
          <a:bodyPr vert="vert270" anchor="ctr"/>
          <a:lstStyle>
            <a:defPPr>
              <a:defRPr lang="en-US"/>
            </a:defPPr>
            <a:lvl1pPr indent="0" algn="ctr">
              <a:spcBef>
                <a:spcPct val="20000"/>
              </a:spcBef>
              <a:buClr>
                <a:srgbClr val="C41E3A"/>
              </a:buClr>
              <a:buFont typeface="Arial" pitchFamily="34" charset="0"/>
              <a:buNone/>
              <a:defRPr sz="1100" b="1">
                <a:solidFill>
                  <a:schemeClr val="bg1"/>
                </a:solidFill>
              </a:defRPr>
            </a:lvl1pPr>
            <a:lvl2pPr marL="358775" indent="-179388">
              <a:spcBef>
                <a:spcPct val="20000"/>
              </a:spcBef>
              <a:buClr>
                <a:srgbClr val="C41E3A"/>
              </a:buClr>
              <a:buFont typeface="Arial" pitchFamily="34" charset="0"/>
              <a:buChar char="–"/>
              <a:defRPr sz="1100">
                <a:solidFill>
                  <a:srgbClr val="595959"/>
                </a:solidFill>
              </a:defRPr>
            </a:lvl2pPr>
            <a:lvl3pPr marL="538163" indent="-179388">
              <a:spcBef>
                <a:spcPct val="20000"/>
              </a:spcBef>
              <a:buClr>
                <a:srgbClr val="C41E3A"/>
              </a:buClr>
              <a:buFont typeface="Calibri" pitchFamily="34" charset="0"/>
              <a:buChar char="»"/>
              <a:defRPr sz="1100">
                <a:solidFill>
                  <a:srgbClr val="595959"/>
                </a:solidFill>
              </a:defRPr>
            </a:lvl3pPr>
            <a:lvl4pPr marL="803275" indent="-265113">
              <a:spcBef>
                <a:spcPct val="20000"/>
              </a:spcBef>
              <a:buClr>
                <a:srgbClr val="C41E3A"/>
              </a:buClr>
              <a:buFont typeface="Wingdings" pitchFamily="2" charset="2"/>
              <a:buChar char="§"/>
              <a:defRPr sz="1100">
                <a:solidFill>
                  <a:srgbClr val="595959"/>
                </a:solidFill>
              </a:defRPr>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GB" sz="1200" dirty="0"/>
              <a:t>DATA</a:t>
            </a:r>
          </a:p>
        </p:txBody>
      </p:sp>
      <p:sp>
        <p:nvSpPr>
          <p:cNvPr id="10" name="Content Placeholder 6"/>
          <p:cNvSpPr txBox="1">
            <a:spLocks noChangeAspect="1"/>
          </p:cNvSpPr>
          <p:nvPr/>
        </p:nvSpPr>
        <p:spPr>
          <a:xfrm>
            <a:off x="148203" y="5384031"/>
            <a:ext cx="314736" cy="1069305"/>
          </a:xfrm>
          <a:prstGeom prst="rect">
            <a:avLst/>
          </a:prstGeom>
          <a:solidFill>
            <a:schemeClr val="accent1"/>
          </a:solidFill>
          <a:ln w="3175">
            <a:noFill/>
          </a:ln>
        </p:spPr>
        <p:txBody>
          <a:bodyPr vert="vert270" anchor="ctr"/>
          <a:lstStyle>
            <a:defPPr>
              <a:defRPr lang="en-US"/>
            </a:defPPr>
            <a:lvl1pPr indent="0" algn="ctr">
              <a:spcBef>
                <a:spcPct val="20000"/>
              </a:spcBef>
              <a:buClr>
                <a:srgbClr val="C41E3A"/>
              </a:buClr>
              <a:buFont typeface="Arial" pitchFamily="34" charset="0"/>
              <a:buNone/>
              <a:defRPr sz="1100" b="1">
                <a:solidFill>
                  <a:schemeClr val="bg1"/>
                </a:solidFill>
              </a:defRPr>
            </a:lvl1pPr>
            <a:lvl2pPr marL="358775" indent="-179388">
              <a:spcBef>
                <a:spcPct val="20000"/>
              </a:spcBef>
              <a:buClr>
                <a:srgbClr val="C41E3A"/>
              </a:buClr>
              <a:buFont typeface="Arial" pitchFamily="34" charset="0"/>
              <a:buChar char="–"/>
              <a:defRPr sz="1100">
                <a:solidFill>
                  <a:srgbClr val="595959"/>
                </a:solidFill>
              </a:defRPr>
            </a:lvl2pPr>
            <a:lvl3pPr marL="538163" indent="-179388">
              <a:spcBef>
                <a:spcPct val="20000"/>
              </a:spcBef>
              <a:buClr>
                <a:srgbClr val="C41E3A"/>
              </a:buClr>
              <a:buFont typeface="Calibri" pitchFamily="34" charset="0"/>
              <a:buChar char="»"/>
              <a:defRPr sz="1100">
                <a:solidFill>
                  <a:srgbClr val="595959"/>
                </a:solidFill>
              </a:defRPr>
            </a:lvl3pPr>
            <a:lvl4pPr marL="803275" indent="-265113">
              <a:spcBef>
                <a:spcPct val="20000"/>
              </a:spcBef>
              <a:buClr>
                <a:srgbClr val="C41E3A"/>
              </a:buClr>
              <a:buFont typeface="Wingdings" pitchFamily="2" charset="2"/>
              <a:buChar char="§"/>
              <a:defRPr sz="1100">
                <a:solidFill>
                  <a:srgbClr val="595959"/>
                </a:solidFill>
              </a:defRPr>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GB" sz="1200" dirty="0" smtClean="0"/>
              <a:t>NEWS/DEALS</a:t>
            </a:r>
            <a:endParaRPr lang="en-GB" sz="1200" dirty="0"/>
          </a:p>
        </p:txBody>
      </p:sp>
      <p:graphicFrame>
        <p:nvGraphicFramePr>
          <p:cNvPr id="16" name="Diagram 15"/>
          <p:cNvGraphicFramePr>
            <a:graphicFrameLocks noChangeAspect="1"/>
          </p:cNvGraphicFramePr>
          <p:nvPr>
            <p:extLst>
              <p:ext uri="{D42A27DB-BD31-4B8C-83A1-F6EECF244321}">
                <p14:modId xmlns:p14="http://schemas.microsoft.com/office/powerpoint/2010/main" val="1720031170"/>
              </p:ext>
            </p:extLst>
          </p:nvPr>
        </p:nvGraphicFramePr>
        <p:xfrm>
          <a:off x="547663" y="764704"/>
          <a:ext cx="8555979" cy="413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Text Placeholder 10"/>
          <p:cNvSpPr>
            <a:spLocks noGrp="1" noChangeAspect="1"/>
          </p:cNvSpPr>
          <p:nvPr>
            <p:ph type="body" sz="quarter" idx="4294967295"/>
          </p:nvPr>
        </p:nvSpPr>
        <p:spPr>
          <a:xfrm>
            <a:off x="547663" y="1268760"/>
            <a:ext cx="4081297" cy="2003982"/>
          </a:xfrm>
          <a:prstGeom prst="rect">
            <a:avLst/>
          </a:prstGeom>
          <a:solidFill>
            <a:schemeClr val="accent3">
              <a:lumMod val="20000"/>
              <a:lumOff val="80000"/>
            </a:schemeClr>
          </a:solidFill>
        </p:spPr>
        <p:txBody>
          <a:bodyPr anchor="ctr">
            <a:normAutofit/>
          </a:bodyPr>
          <a:lstStyle/>
          <a:p>
            <a:pPr marL="0" indent="0">
              <a:spcAft>
                <a:spcPts val="1200"/>
              </a:spcAft>
              <a:buClr>
                <a:schemeClr val="accent1"/>
              </a:buClr>
              <a:buNone/>
            </a:pPr>
            <a:r>
              <a:rPr lang="en-GB" sz="1100" dirty="0" smtClean="0"/>
              <a:t>100,000+ Company Profiles including over 12000 SWOT Analyses</a:t>
            </a:r>
          </a:p>
          <a:p>
            <a:pPr marL="0" indent="0">
              <a:spcAft>
                <a:spcPts val="1200"/>
              </a:spcAft>
              <a:buClr>
                <a:schemeClr val="accent1"/>
              </a:buClr>
              <a:buNone/>
            </a:pPr>
            <a:r>
              <a:rPr lang="en-GB" sz="1100" dirty="0" smtClean="0"/>
              <a:t>3,500</a:t>
            </a:r>
            <a:r>
              <a:rPr lang="en-GB" sz="1100" dirty="0"/>
              <a:t>+ Industry </a:t>
            </a:r>
            <a:r>
              <a:rPr lang="en-GB" sz="1100" dirty="0" smtClean="0"/>
              <a:t>Profiles featuring Five Forces Analysis and five year forecasts</a:t>
            </a:r>
          </a:p>
          <a:p>
            <a:pPr marL="0" indent="0">
              <a:spcAft>
                <a:spcPts val="1200"/>
              </a:spcAft>
              <a:buClr>
                <a:schemeClr val="accent1"/>
              </a:buClr>
              <a:buNone/>
            </a:pPr>
            <a:r>
              <a:rPr lang="en-GB" sz="1100" dirty="0" smtClean="0"/>
              <a:t>Country and City Profiles with PESTLE/PEST Analyses</a:t>
            </a:r>
          </a:p>
          <a:p>
            <a:pPr marL="0" indent="0">
              <a:spcAft>
                <a:spcPts val="1200"/>
              </a:spcAft>
              <a:buClr>
                <a:schemeClr val="accent1"/>
              </a:buClr>
              <a:buNone/>
            </a:pPr>
            <a:r>
              <a:rPr lang="en-GB" sz="1100" dirty="0" smtClean="0"/>
              <a:t>400+ Industry &amp; Company focused Case Studies</a:t>
            </a:r>
          </a:p>
          <a:p>
            <a:pPr marL="0" indent="0">
              <a:spcAft>
                <a:spcPts val="1200"/>
              </a:spcAft>
              <a:buClr>
                <a:schemeClr val="accent1"/>
              </a:buClr>
              <a:buNone/>
            </a:pPr>
            <a:r>
              <a:rPr lang="en-GB" sz="1100" dirty="0" smtClean="0"/>
              <a:t>Daily Analyst Insights</a:t>
            </a:r>
            <a:endParaRPr lang="en-GB" sz="1100" dirty="0"/>
          </a:p>
        </p:txBody>
      </p:sp>
      <p:sp>
        <p:nvSpPr>
          <p:cNvPr id="19" name="Text Placeholder 10"/>
          <p:cNvSpPr>
            <a:spLocks noGrp="1" noChangeAspect="1"/>
          </p:cNvSpPr>
          <p:nvPr>
            <p:ph type="body" sz="quarter" idx="4294967295"/>
          </p:nvPr>
        </p:nvSpPr>
        <p:spPr>
          <a:xfrm>
            <a:off x="547663" y="3399480"/>
            <a:ext cx="4081297" cy="1829720"/>
          </a:xfrm>
          <a:prstGeom prst="rect">
            <a:avLst/>
          </a:prstGeom>
          <a:solidFill>
            <a:schemeClr val="accent3">
              <a:lumMod val="20000"/>
              <a:lumOff val="80000"/>
            </a:schemeClr>
          </a:solidFill>
        </p:spPr>
        <p:txBody>
          <a:bodyPr anchor="ctr">
            <a:normAutofit/>
          </a:bodyPr>
          <a:lstStyle/>
          <a:p>
            <a:pPr marL="0" indent="0">
              <a:lnSpc>
                <a:spcPct val="110000"/>
              </a:lnSpc>
              <a:spcAft>
                <a:spcPts val="1200"/>
              </a:spcAft>
              <a:buClr>
                <a:schemeClr val="accent1"/>
              </a:buClr>
              <a:buNone/>
            </a:pPr>
            <a:r>
              <a:rPr lang="en-GB" sz="1100" dirty="0"/>
              <a:t>Market values, volumes and forecasts for over 120 industry sectors in 50 countries.</a:t>
            </a:r>
          </a:p>
          <a:p>
            <a:pPr marL="0" indent="0">
              <a:lnSpc>
                <a:spcPct val="110000"/>
              </a:lnSpc>
              <a:spcAft>
                <a:spcPts val="1200"/>
              </a:spcAft>
              <a:buClr>
                <a:schemeClr val="accent1"/>
              </a:buClr>
              <a:buNone/>
            </a:pPr>
            <a:r>
              <a:rPr lang="en-GB" sz="1100" dirty="0" smtClean="0"/>
              <a:t>Macroeconomic </a:t>
            </a:r>
            <a:r>
              <a:rPr lang="en-GB" sz="1100" dirty="0"/>
              <a:t>and industry drivers for over 200 </a:t>
            </a:r>
            <a:r>
              <a:rPr lang="en-GB" sz="1100" dirty="0" smtClean="0"/>
              <a:t>countries</a:t>
            </a:r>
          </a:p>
          <a:p>
            <a:pPr marL="0" indent="0">
              <a:lnSpc>
                <a:spcPct val="110000"/>
              </a:lnSpc>
              <a:spcAft>
                <a:spcPts val="1200"/>
              </a:spcAft>
              <a:buClr>
                <a:schemeClr val="accent1"/>
              </a:buClr>
              <a:buNone/>
            </a:pPr>
            <a:r>
              <a:rPr lang="en-GB" sz="1100" dirty="0" smtClean="0"/>
              <a:t>Socio </a:t>
            </a:r>
            <a:r>
              <a:rPr lang="en-GB" sz="1100" dirty="0"/>
              <a:t>and </a:t>
            </a:r>
            <a:r>
              <a:rPr lang="en-GB" sz="1100" dirty="0" smtClean="0"/>
              <a:t>macroeconomic indicators </a:t>
            </a:r>
            <a:r>
              <a:rPr lang="en-GB" sz="1100" dirty="0"/>
              <a:t>for more than 1950 </a:t>
            </a:r>
            <a:r>
              <a:rPr lang="en-GB" sz="1100" dirty="0" smtClean="0"/>
              <a:t>cities</a:t>
            </a:r>
          </a:p>
        </p:txBody>
      </p:sp>
      <p:sp>
        <p:nvSpPr>
          <p:cNvPr id="20" name="Text Placeholder 10"/>
          <p:cNvSpPr>
            <a:spLocks noGrp="1" noChangeAspect="1"/>
          </p:cNvSpPr>
          <p:nvPr>
            <p:ph type="body" sz="quarter" idx="4294967295"/>
          </p:nvPr>
        </p:nvSpPr>
        <p:spPr>
          <a:xfrm>
            <a:off x="547663" y="5384030"/>
            <a:ext cx="4081297" cy="1069306"/>
          </a:xfrm>
          <a:prstGeom prst="rect">
            <a:avLst/>
          </a:prstGeom>
          <a:solidFill>
            <a:schemeClr val="accent3">
              <a:lumMod val="20000"/>
              <a:lumOff val="80000"/>
            </a:schemeClr>
          </a:solidFill>
        </p:spPr>
        <p:txBody>
          <a:bodyPr anchor="t">
            <a:normAutofit/>
          </a:bodyPr>
          <a:lstStyle/>
          <a:p>
            <a:pPr marL="0" indent="0">
              <a:spcAft>
                <a:spcPts val="1200"/>
              </a:spcAft>
              <a:buClr>
                <a:schemeClr val="accent1"/>
              </a:buClr>
              <a:buNone/>
            </a:pPr>
            <a:r>
              <a:rPr lang="en-GB" sz="1100" dirty="0" smtClean="0"/>
              <a:t>Annual coverage of 50,000+ financial deals related to companies and industries tracked by MarketLine</a:t>
            </a:r>
          </a:p>
          <a:p>
            <a:pPr marL="0" indent="0">
              <a:spcAft>
                <a:spcPts val="1200"/>
              </a:spcAft>
              <a:buClr>
                <a:schemeClr val="accent1"/>
              </a:buClr>
              <a:buNone/>
            </a:pPr>
            <a:r>
              <a:rPr lang="en-GB" sz="1100" dirty="0" smtClean="0"/>
              <a:t>78,000+ news articles published annually</a:t>
            </a:r>
            <a:endParaRPr lang="en-GB" sz="1100" dirty="0"/>
          </a:p>
        </p:txBody>
      </p:sp>
      <p:sp>
        <p:nvSpPr>
          <p:cNvPr id="24" name="Text Placeholder 10"/>
          <p:cNvSpPr>
            <a:spLocks noGrp="1" noChangeAspect="1"/>
          </p:cNvSpPr>
          <p:nvPr>
            <p:ph type="body" sz="quarter" idx="4294967295"/>
          </p:nvPr>
        </p:nvSpPr>
        <p:spPr>
          <a:xfrm>
            <a:off x="4791720" y="1268760"/>
            <a:ext cx="4316784" cy="2003982"/>
          </a:xfrm>
          <a:prstGeom prst="rect">
            <a:avLst/>
          </a:prstGeom>
          <a:solidFill>
            <a:schemeClr val="accent3">
              <a:lumMod val="20000"/>
              <a:lumOff val="80000"/>
            </a:schemeClr>
          </a:solidFill>
        </p:spPr>
        <p:txBody>
          <a:bodyPr anchor="ctr">
            <a:normAutofit/>
          </a:bodyPr>
          <a:lstStyle/>
          <a:p>
            <a:pPr marL="0" indent="0">
              <a:spcAft>
                <a:spcPts val="1200"/>
              </a:spcAft>
              <a:buClr>
                <a:schemeClr val="accent1"/>
              </a:buClr>
              <a:buNone/>
            </a:pPr>
            <a:r>
              <a:rPr lang="en-GB" sz="1100" dirty="0" smtClean="0"/>
              <a:t>Understand market Forces and assess macro trends across global  markets</a:t>
            </a:r>
          </a:p>
          <a:p>
            <a:pPr marL="0" indent="0">
              <a:spcAft>
                <a:spcPts val="1200"/>
              </a:spcAft>
              <a:buClr>
                <a:schemeClr val="accent1"/>
              </a:buClr>
              <a:buNone/>
            </a:pPr>
            <a:r>
              <a:rPr lang="en-GB" sz="1100" dirty="0" smtClean="0"/>
              <a:t>Evaluate competitive pressures for key industry players</a:t>
            </a:r>
          </a:p>
          <a:p>
            <a:pPr marL="0" indent="0">
              <a:spcAft>
                <a:spcPts val="1200"/>
              </a:spcAft>
              <a:buClr>
                <a:schemeClr val="accent1"/>
              </a:buClr>
              <a:buNone/>
            </a:pPr>
            <a:r>
              <a:rPr lang="en-GB" sz="1100" dirty="0" smtClean="0"/>
              <a:t>Identify and evaluate the latest innovative company strategies, new product launches, levels of competition, new entrants and key industry suppliers</a:t>
            </a:r>
          </a:p>
          <a:p>
            <a:pPr marL="0" indent="0">
              <a:spcAft>
                <a:spcPts val="1200"/>
              </a:spcAft>
              <a:buClr>
                <a:schemeClr val="accent1"/>
              </a:buClr>
              <a:buNone/>
            </a:pPr>
            <a:r>
              <a:rPr lang="en-GB" sz="1100" dirty="0" smtClean="0"/>
              <a:t>Provide input into corporate strategic business plans and investor documents</a:t>
            </a:r>
          </a:p>
        </p:txBody>
      </p:sp>
      <p:sp>
        <p:nvSpPr>
          <p:cNvPr id="25" name="Text Placeholder 10"/>
          <p:cNvSpPr>
            <a:spLocks noGrp="1" noChangeAspect="1"/>
          </p:cNvSpPr>
          <p:nvPr>
            <p:ph type="body" sz="quarter" idx="4294967295"/>
          </p:nvPr>
        </p:nvSpPr>
        <p:spPr>
          <a:xfrm>
            <a:off x="4791720" y="3399480"/>
            <a:ext cx="4316784" cy="1829720"/>
          </a:xfrm>
          <a:prstGeom prst="rect">
            <a:avLst/>
          </a:prstGeom>
          <a:solidFill>
            <a:schemeClr val="accent3">
              <a:lumMod val="20000"/>
              <a:lumOff val="80000"/>
            </a:schemeClr>
          </a:solidFill>
        </p:spPr>
        <p:txBody>
          <a:bodyPr anchor="ctr">
            <a:noAutofit/>
          </a:bodyPr>
          <a:lstStyle/>
          <a:p>
            <a:pPr marL="0" indent="0">
              <a:lnSpc>
                <a:spcPct val="120000"/>
              </a:lnSpc>
              <a:spcAft>
                <a:spcPts val="1200"/>
              </a:spcAft>
              <a:buClr>
                <a:schemeClr val="accent1"/>
              </a:buClr>
              <a:buNone/>
            </a:pPr>
            <a:r>
              <a:rPr lang="en-GB" sz="1050" dirty="0" smtClean="0"/>
              <a:t>Identify key growth industries and potential prospects in attractive markets</a:t>
            </a:r>
          </a:p>
          <a:p>
            <a:pPr marL="0" indent="0">
              <a:lnSpc>
                <a:spcPct val="120000"/>
              </a:lnSpc>
              <a:spcAft>
                <a:spcPts val="1200"/>
              </a:spcAft>
              <a:buClr>
                <a:schemeClr val="accent1"/>
              </a:buClr>
              <a:buNone/>
            </a:pPr>
            <a:r>
              <a:rPr lang="en-GB" sz="1050" dirty="0" smtClean="0"/>
              <a:t>Understand the business performance , M&amp;A activity, and recent developments  of potential partners or customers</a:t>
            </a:r>
          </a:p>
          <a:p>
            <a:pPr marL="0" indent="0">
              <a:lnSpc>
                <a:spcPct val="120000"/>
              </a:lnSpc>
              <a:spcAft>
                <a:spcPts val="1200"/>
              </a:spcAft>
              <a:buClr>
                <a:schemeClr val="accent1"/>
              </a:buClr>
              <a:buNone/>
            </a:pPr>
            <a:r>
              <a:rPr lang="en-GB" sz="1050" dirty="0" smtClean="0"/>
              <a:t>Source data for input into internal forecasting models</a:t>
            </a:r>
          </a:p>
          <a:p>
            <a:pPr marL="0" indent="0">
              <a:lnSpc>
                <a:spcPct val="120000"/>
              </a:lnSpc>
              <a:spcAft>
                <a:spcPts val="1200"/>
              </a:spcAft>
              <a:buClr>
                <a:schemeClr val="accent1"/>
              </a:buClr>
              <a:buNone/>
            </a:pPr>
            <a:r>
              <a:rPr lang="en-GB" sz="1050" dirty="0" smtClean="0"/>
              <a:t>Conduct investment prospecting, acquisition targeting, and advisor identification</a:t>
            </a:r>
          </a:p>
        </p:txBody>
      </p:sp>
      <p:sp>
        <p:nvSpPr>
          <p:cNvPr id="26" name="Text Placeholder 10"/>
          <p:cNvSpPr>
            <a:spLocks noGrp="1" noChangeAspect="1"/>
          </p:cNvSpPr>
          <p:nvPr>
            <p:ph type="body" sz="quarter" idx="4294967295"/>
          </p:nvPr>
        </p:nvSpPr>
        <p:spPr>
          <a:xfrm>
            <a:off x="4791720" y="5384029"/>
            <a:ext cx="4316784" cy="1069307"/>
          </a:xfrm>
          <a:prstGeom prst="rect">
            <a:avLst/>
          </a:prstGeom>
          <a:solidFill>
            <a:schemeClr val="accent3">
              <a:lumMod val="20000"/>
              <a:lumOff val="80000"/>
            </a:schemeClr>
          </a:solidFill>
        </p:spPr>
        <p:txBody>
          <a:bodyPr anchor="ctr">
            <a:normAutofit/>
          </a:bodyPr>
          <a:lstStyle/>
          <a:p>
            <a:pPr marL="0" indent="0">
              <a:spcAft>
                <a:spcPts val="1200"/>
              </a:spcAft>
              <a:buClr>
                <a:schemeClr val="accent1"/>
              </a:buClr>
              <a:buNone/>
            </a:pPr>
            <a:r>
              <a:rPr lang="en-GB" sz="1100" dirty="0" smtClean="0"/>
              <a:t>Gain up-to-date insight into emerging news stories in the market</a:t>
            </a:r>
          </a:p>
          <a:p>
            <a:pPr marL="0" indent="0">
              <a:spcAft>
                <a:spcPts val="1200"/>
              </a:spcAft>
              <a:buClr>
                <a:schemeClr val="accent1"/>
              </a:buClr>
              <a:buNone/>
            </a:pPr>
            <a:r>
              <a:rPr lang="en-GB" sz="1100" dirty="0" smtClean="0"/>
              <a:t>Monitor competitor developments, M&amp;A and capital markets activity</a:t>
            </a:r>
            <a:endParaRPr lang="en-GB" sz="1100" dirty="0"/>
          </a:p>
        </p:txBody>
      </p:sp>
      <p:pic>
        <p:nvPicPr>
          <p:cNvPr id="17" name="Picture 4" descr="http://store.marketline.com/Library/handlers/SiteLogo.aspx"/>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21896" y="199568"/>
            <a:ext cx="2411490" cy="470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2918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imple world maps vec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152519"/>
            <a:ext cx="7848872" cy="4421900"/>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txBox="1">
            <a:spLocks/>
          </p:cNvSpPr>
          <p:nvPr/>
        </p:nvSpPr>
        <p:spPr>
          <a:xfrm>
            <a:off x="250825" y="188640"/>
            <a:ext cx="6265391" cy="648072"/>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2400" b="1" i="1" dirty="0" smtClean="0">
                <a:solidFill>
                  <a:schemeClr val="accent1"/>
                </a:solidFill>
              </a:rPr>
              <a:t>Unparalleled coverage..</a:t>
            </a:r>
            <a:endParaRPr lang="en-GB" sz="2400" b="1" i="1" dirty="0">
              <a:solidFill>
                <a:schemeClr val="accent1"/>
              </a:solidFill>
            </a:endParaRPr>
          </a:p>
        </p:txBody>
      </p:sp>
      <p:pic>
        <p:nvPicPr>
          <p:cNvPr id="5" name="Picture 4" descr="http://store.marketline.com/Library/handlers/SiteLogo.asp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1896" y="199568"/>
            <a:ext cx="2411490" cy="470327"/>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251520" y="1268760"/>
            <a:ext cx="1548000" cy="15841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North </a:t>
            </a:r>
            <a:r>
              <a:rPr lang="en-GB" sz="1600" b="1" dirty="0" smtClean="0">
                <a:solidFill>
                  <a:schemeClr val="tx1"/>
                </a:solidFill>
              </a:rPr>
              <a:t>America / Caribbean</a:t>
            </a:r>
            <a:endParaRPr lang="en-GB" sz="1600" b="1" dirty="0" smtClean="0">
              <a:solidFill>
                <a:schemeClr val="tx1"/>
              </a:solidFill>
            </a:endParaRPr>
          </a:p>
          <a:p>
            <a:pPr algn="ctr"/>
            <a:r>
              <a:rPr lang="en-GB" sz="1400" dirty="0" smtClean="0">
                <a:solidFill>
                  <a:schemeClr val="tx1"/>
                </a:solidFill>
              </a:rPr>
              <a:t>29 </a:t>
            </a:r>
            <a:r>
              <a:rPr lang="en-GB" sz="1400" dirty="0" smtClean="0">
                <a:solidFill>
                  <a:schemeClr val="tx1"/>
                </a:solidFill>
              </a:rPr>
              <a:t>Countries</a:t>
            </a:r>
          </a:p>
          <a:p>
            <a:pPr algn="ctr"/>
            <a:r>
              <a:rPr lang="en-GB" sz="1400" dirty="0" smtClean="0">
                <a:solidFill>
                  <a:schemeClr val="tx1"/>
                </a:solidFill>
              </a:rPr>
              <a:t>395 Cities</a:t>
            </a:r>
          </a:p>
          <a:p>
            <a:pPr algn="ctr"/>
            <a:r>
              <a:rPr lang="en-GB" sz="1400" dirty="0" smtClean="0">
                <a:solidFill>
                  <a:schemeClr val="tx1"/>
                </a:solidFill>
              </a:rPr>
              <a:t>120+ Industries</a:t>
            </a:r>
          </a:p>
          <a:p>
            <a:pPr algn="ctr"/>
            <a:r>
              <a:rPr lang="en-GB" sz="1400" dirty="0" smtClean="0">
                <a:solidFill>
                  <a:schemeClr val="tx1"/>
                </a:solidFill>
              </a:rPr>
              <a:t>40k Companies</a:t>
            </a:r>
          </a:p>
        </p:txBody>
      </p:sp>
      <p:sp>
        <p:nvSpPr>
          <p:cNvPr id="17" name="Rounded Rectangle 16"/>
          <p:cNvSpPr/>
          <p:nvPr/>
        </p:nvSpPr>
        <p:spPr>
          <a:xfrm>
            <a:off x="4788024" y="836712"/>
            <a:ext cx="1548000" cy="136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Europe</a:t>
            </a:r>
          </a:p>
          <a:p>
            <a:pPr algn="ctr"/>
            <a:r>
              <a:rPr lang="en-GB" sz="1400" dirty="0" smtClean="0">
                <a:solidFill>
                  <a:schemeClr val="tx1"/>
                </a:solidFill>
              </a:rPr>
              <a:t>49</a:t>
            </a:r>
            <a:r>
              <a:rPr lang="en-GB" sz="1400" dirty="0" smtClean="0">
                <a:solidFill>
                  <a:schemeClr val="tx1"/>
                </a:solidFill>
              </a:rPr>
              <a:t> </a:t>
            </a:r>
            <a:r>
              <a:rPr lang="en-GB" sz="1400" dirty="0" smtClean="0">
                <a:solidFill>
                  <a:schemeClr val="tx1"/>
                </a:solidFill>
              </a:rPr>
              <a:t>Countries</a:t>
            </a:r>
          </a:p>
          <a:p>
            <a:pPr algn="ctr"/>
            <a:r>
              <a:rPr lang="en-GB" sz="1400" dirty="0" smtClean="0">
                <a:solidFill>
                  <a:schemeClr val="tx1"/>
                </a:solidFill>
              </a:rPr>
              <a:t>537 Cities</a:t>
            </a:r>
          </a:p>
          <a:p>
            <a:pPr algn="ctr"/>
            <a:r>
              <a:rPr lang="en-GB" sz="1400" dirty="0" smtClean="0">
                <a:solidFill>
                  <a:schemeClr val="tx1"/>
                </a:solidFill>
              </a:rPr>
              <a:t>120+ Industries</a:t>
            </a:r>
          </a:p>
          <a:p>
            <a:pPr algn="ctr"/>
            <a:r>
              <a:rPr lang="en-GB" sz="1400" dirty="0" smtClean="0">
                <a:solidFill>
                  <a:schemeClr val="tx1"/>
                </a:solidFill>
              </a:rPr>
              <a:t>29k Companies</a:t>
            </a:r>
          </a:p>
        </p:txBody>
      </p:sp>
      <p:sp>
        <p:nvSpPr>
          <p:cNvPr id="18" name="Rounded Rectangle 17"/>
          <p:cNvSpPr/>
          <p:nvPr/>
        </p:nvSpPr>
        <p:spPr>
          <a:xfrm>
            <a:off x="827584" y="4005064"/>
            <a:ext cx="1800200" cy="15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South &amp; Central America</a:t>
            </a:r>
          </a:p>
          <a:p>
            <a:pPr algn="ctr"/>
            <a:r>
              <a:rPr lang="en-GB" sz="1400" dirty="0" smtClean="0">
                <a:solidFill>
                  <a:schemeClr val="tx1"/>
                </a:solidFill>
              </a:rPr>
              <a:t>21 </a:t>
            </a:r>
            <a:r>
              <a:rPr lang="en-GB" sz="1400" dirty="0" smtClean="0">
                <a:solidFill>
                  <a:schemeClr val="tx1"/>
                </a:solidFill>
              </a:rPr>
              <a:t>Countries</a:t>
            </a:r>
          </a:p>
          <a:p>
            <a:pPr algn="ctr"/>
            <a:r>
              <a:rPr lang="en-GB" sz="1400" dirty="0" smtClean="0">
                <a:solidFill>
                  <a:schemeClr val="tx1"/>
                </a:solidFill>
              </a:rPr>
              <a:t>298 Cities</a:t>
            </a:r>
          </a:p>
          <a:p>
            <a:pPr algn="ctr"/>
            <a:r>
              <a:rPr lang="en-GB" sz="1400" dirty="0" smtClean="0">
                <a:solidFill>
                  <a:schemeClr val="tx1"/>
                </a:solidFill>
              </a:rPr>
              <a:t>120+ Industries</a:t>
            </a:r>
          </a:p>
          <a:p>
            <a:pPr algn="ctr"/>
            <a:r>
              <a:rPr lang="en-GB" sz="1400" dirty="0" smtClean="0">
                <a:solidFill>
                  <a:schemeClr val="tx1"/>
                </a:solidFill>
              </a:rPr>
              <a:t>2200 Companies</a:t>
            </a:r>
          </a:p>
        </p:txBody>
      </p:sp>
      <p:sp>
        <p:nvSpPr>
          <p:cNvPr id="19" name="Rounded Rectangle 18"/>
          <p:cNvSpPr/>
          <p:nvPr/>
        </p:nvSpPr>
        <p:spPr>
          <a:xfrm>
            <a:off x="4593140" y="4045112"/>
            <a:ext cx="1548000" cy="136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MEA</a:t>
            </a:r>
          </a:p>
          <a:p>
            <a:pPr algn="ctr"/>
            <a:r>
              <a:rPr lang="en-GB" sz="1400" dirty="0" smtClean="0">
                <a:solidFill>
                  <a:schemeClr val="tx1"/>
                </a:solidFill>
              </a:rPr>
              <a:t>63</a:t>
            </a:r>
            <a:r>
              <a:rPr lang="en-GB" sz="1400" dirty="0" smtClean="0">
                <a:solidFill>
                  <a:schemeClr val="tx1"/>
                </a:solidFill>
              </a:rPr>
              <a:t> </a:t>
            </a:r>
            <a:r>
              <a:rPr lang="en-GB" sz="1400" dirty="0" smtClean="0">
                <a:solidFill>
                  <a:schemeClr val="tx1"/>
                </a:solidFill>
              </a:rPr>
              <a:t>Countries</a:t>
            </a:r>
          </a:p>
          <a:p>
            <a:pPr algn="ctr"/>
            <a:r>
              <a:rPr lang="en-GB" sz="1400" dirty="0" smtClean="0">
                <a:solidFill>
                  <a:schemeClr val="tx1"/>
                </a:solidFill>
              </a:rPr>
              <a:t>83 Cities</a:t>
            </a:r>
          </a:p>
          <a:p>
            <a:pPr algn="ctr"/>
            <a:r>
              <a:rPr lang="en-GB" sz="1400" dirty="0" smtClean="0">
                <a:solidFill>
                  <a:schemeClr val="tx1"/>
                </a:solidFill>
              </a:rPr>
              <a:t>120+ Industries</a:t>
            </a:r>
          </a:p>
          <a:p>
            <a:pPr algn="ctr"/>
            <a:r>
              <a:rPr lang="en-GB" sz="1400" dirty="0" smtClean="0">
                <a:solidFill>
                  <a:schemeClr val="tx1"/>
                </a:solidFill>
              </a:rPr>
              <a:t>2200 Companies</a:t>
            </a:r>
          </a:p>
        </p:txBody>
      </p:sp>
      <p:sp>
        <p:nvSpPr>
          <p:cNvPr id="20" name="Rounded Rectangle 19"/>
          <p:cNvSpPr/>
          <p:nvPr/>
        </p:nvSpPr>
        <p:spPr>
          <a:xfrm>
            <a:off x="7380312" y="2748654"/>
            <a:ext cx="1548000" cy="136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Asia-Pacific</a:t>
            </a:r>
          </a:p>
          <a:p>
            <a:pPr algn="ctr"/>
            <a:r>
              <a:rPr lang="en-GB" sz="1400" dirty="0" smtClean="0">
                <a:solidFill>
                  <a:schemeClr val="tx1"/>
                </a:solidFill>
              </a:rPr>
              <a:t>71</a:t>
            </a:r>
            <a:r>
              <a:rPr lang="en-GB" sz="1400" dirty="0" smtClean="0">
                <a:solidFill>
                  <a:schemeClr val="tx1"/>
                </a:solidFill>
              </a:rPr>
              <a:t> </a:t>
            </a:r>
            <a:r>
              <a:rPr lang="en-GB" sz="1400" dirty="0" smtClean="0">
                <a:solidFill>
                  <a:schemeClr val="tx1"/>
                </a:solidFill>
              </a:rPr>
              <a:t>Countries</a:t>
            </a:r>
          </a:p>
          <a:p>
            <a:pPr algn="ctr"/>
            <a:r>
              <a:rPr lang="en-GB" sz="1400" dirty="0" smtClean="0">
                <a:solidFill>
                  <a:schemeClr val="tx1"/>
                </a:solidFill>
              </a:rPr>
              <a:t>697 Cities</a:t>
            </a:r>
          </a:p>
          <a:p>
            <a:pPr algn="ctr"/>
            <a:r>
              <a:rPr lang="en-GB" sz="1400" dirty="0" smtClean="0">
                <a:solidFill>
                  <a:schemeClr val="tx1"/>
                </a:solidFill>
              </a:rPr>
              <a:t>120+ Industries</a:t>
            </a:r>
          </a:p>
          <a:p>
            <a:pPr algn="ctr"/>
            <a:r>
              <a:rPr lang="en-GB" sz="1400" dirty="0" smtClean="0">
                <a:solidFill>
                  <a:schemeClr val="tx1"/>
                </a:solidFill>
              </a:rPr>
              <a:t>29k Companies</a:t>
            </a:r>
          </a:p>
        </p:txBody>
      </p:sp>
      <p:sp>
        <p:nvSpPr>
          <p:cNvPr id="21" name="AutoShape 2"/>
          <p:cNvSpPr>
            <a:spLocks noChangeArrowheads="1"/>
          </p:cNvSpPr>
          <p:nvPr/>
        </p:nvSpPr>
        <p:spPr bwMode="auto">
          <a:xfrm>
            <a:off x="827583" y="5949280"/>
            <a:ext cx="7560841" cy="908720"/>
          </a:xfrm>
          <a:prstGeom prst="bracketPair">
            <a:avLst>
              <a:gd name="adj" fmla="val 8051"/>
            </a:avLst>
          </a:prstGeom>
          <a:noFill/>
          <a:ln w="38100">
            <a:solidFill>
              <a:srgbClr val="9BBB59"/>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lgn="ctr">
              <a:lnSpc>
                <a:spcPct val="115000"/>
              </a:lnSpc>
              <a:spcAft>
                <a:spcPts val="1000"/>
              </a:spcAft>
            </a:pPr>
            <a:r>
              <a:rPr lang="en-US" sz="1200" i="1" dirty="0" smtClean="0">
                <a:solidFill>
                  <a:schemeClr val="accent1"/>
                </a:solidFill>
                <a:effectLst/>
                <a:latin typeface="Calibri"/>
                <a:ea typeface="Calibri"/>
                <a:cs typeface="Times New Roman"/>
              </a:rPr>
              <a:t>“We </a:t>
            </a:r>
            <a:r>
              <a:rPr lang="en-US" sz="1200" i="1" dirty="0">
                <a:solidFill>
                  <a:schemeClr val="accent1"/>
                </a:solidFill>
                <a:effectLst/>
                <a:latin typeface="Calibri"/>
                <a:ea typeface="Calibri"/>
                <a:cs typeface="Times New Roman"/>
              </a:rPr>
              <a:t>find Marketline very useful, particularly because of the company and industry analysis. We are interested in a variety of industries, particularly in Africa, but also worldwide. Marketline certainly helps us with our global view</a:t>
            </a:r>
            <a:r>
              <a:rPr lang="en-US" sz="1200" i="1" dirty="0" smtClean="0">
                <a:solidFill>
                  <a:schemeClr val="accent1"/>
                </a:solidFill>
                <a:effectLst/>
                <a:latin typeface="Calibri"/>
                <a:ea typeface="Calibri"/>
                <a:cs typeface="Times New Roman"/>
              </a:rPr>
              <a:t>.”</a:t>
            </a:r>
            <a:endParaRPr lang="en-GB" sz="1200" dirty="0">
              <a:solidFill>
                <a:schemeClr val="accent1"/>
              </a:solidFill>
              <a:effectLst/>
              <a:latin typeface="Calibri"/>
              <a:ea typeface="Calibri"/>
              <a:cs typeface="Times New Roman"/>
            </a:endParaRPr>
          </a:p>
          <a:p>
            <a:pPr algn="ctr">
              <a:lnSpc>
                <a:spcPct val="115000"/>
              </a:lnSpc>
              <a:spcAft>
                <a:spcPts val="1000"/>
              </a:spcAft>
            </a:pPr>
            <a:r>
              <a:rPr lang="en-US" sz="1200" b="1" dirty="0">
                <a:solidFill>
                  <a:schemeClr val="tx2"/>
                </a:solidFill>
                <a:effectLst/>
                <a:latin typeface="Calibri"/>
                <a:ea typeface="Calibri"/>
                <a:cs typeface="Times New Roman"/>
              </a:rPr>
              <a:t>Standard Bank Knowledge Centre - South Africa</a:t>
            </a:r>
            <a:endParaRPr lang="en-GB" sz="1200" dirty="0">
              <a:solidFill>
                <a:schemeClr val="tx2"/>
              </a:solidFill>
              <a:effectLst/>
              <a:latin typeface="Calibri"/>
              <a:ea typeface="Calibri"/>
              <a:cs typeface="Times New Roman"/>
            </a:endParaRPr>
          </a:p>
          <a:p>
            <a:pPr algn="ctr">
              <a:lnSpc>
                <a:spcPct val="115000"/>
              </a:lnSpc>
              <a:spcAft>
                <a:spcPts val="0"/>
              </a:spcAft>
            </a:pPr>
            <a:r>
              <a:rPr lang="en-US" sz="1400" i="1" dirty="0">
                <a:solidFill>
                  <a:srgbClr val="7F7F7F"/>
                </a:solidFill>
                <a:effectLst/>
                <a:latin typeface="Calibri"/>
                <a:ea typeface="Calibri"/>
                <a:cs typeface="Times New Roman"/>
              </a:rPr>
              <a:t> </a:t>
            </a:r>
            <a:endParaRPr lang="en-GB" sz="1200" dirty="0">
              <a:effectLst/>
              <a:latin typeface="Calibri"/>
              <a:ea typeface="Calibri"/>
              <a:cs typeface="Times New Roman"/>
            </a:endParaRPr>
          </a:p>
        </p:txBody>
      </p:sp>
    </p:spTree>
    <p:extLst>
      <p:ext uri="{BB962C8B-B14F-4D97-AF65-F5344CB8AC3E}">
        <p14:creationId xmlns:p14="http://schemas.microsoft.com/office/powerpoint/2010/main" val="4021706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250825" y="188640"/>
            <a:ext cx="6265391" cy="648072"/>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2400" b="1" i="1" dirty="0" smtClean="0">
                <a:solidFill>
                  <a:schemeClr val="accent1"/>
                </a:solidFill>
              </a:rPr>
              <a:t>Why Choose MarketLine?</a:t>
            </a:r>
            <a:endParaRPr lang="en-GB" sz="2400" b="1" i="1" dirty="0">
              <a:solidFill>
                <a:schemeClr val="accent1"/>
              </a:solidFill>
            </a:endParaRPr>
          </a:p>
        </p:txBody>
      </p:sp>
      <p:pic>
        <p:nvPicPr>
          <p:cNvPr id="5" name="Picture 4" descr="http://store.marketline.com/Library/handlers/SiteLogo.asp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1896" y="199568"/>
            <a:ext cx="2411490" cy="470327"/>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2"/>
          <p:cNvSpPr>
            <a:spLocks noChangeArrowheads="1"/>
          </p:cNvSpPr>
          <p:nvPr/>
        </p:nvSpPr>
        <p:spPr bwMode="auto">
          <a:xfrm>
            <a:off x="6735080" y="2348880"/>
            <a:ext cx="1985122" cy="2736304"/>
          </a:xfrm>
          <a:prstGeom prst="bracketPair">
            <a:avLst>
              <a:gd name="adj" fmla="val 8051"/>
            </a:avLst>
          </a:prstGeom>
          <a:noFill/>
          <a:ln w="38100">
            <a:solidFill>
              <a:srgbClr val="9BBB59"/>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lgn="ctr">
              <a:lnSpc>
                <a:spcPct val="115000"/>
              </a:lnSpc>
              <a:spcAft>
                <a:spcPts val="1000"/>
              </a:spcAft>
            </a:pPr>
            <a:r>
              <a:rPr lang="en-GB" sz="1200" i="1" dirty="0" smtClean="0">
                <a:solidFill>
                  <a:schemeClr val="accent1"/>
                </a:solidFill>
                <a:ea typeface="Calibri"/>
                <a:cs typeface="Times New Roman"/>
              </a:rPr>
              <a:t>“Market </a:t>
            </a:r>
            <a:r>
              <a:rPr lang="en-GB" sz="1200" i="1" dirty="0">
                <a:solidFill>
                  <a:schemeClr val="accent1"/>
                </a:solidFill>
                <a:ea typeface="Calibri"/>
                <a:cs typeface="Times New Roman"/>
              </a:rPr>
              <a:t>Line provides us complete support in our activities, it offers up to date information and the web site is dynamic and easy to use. The information offered is about trends in different economic sectors, case studies, news and statistics</a:t>
            </a:r>
            <a:r>
              <a:rPr lang="en-GB" sz="1200" i="1" dirty="0" smtClean="0">
                <a:solidFill>
                  <a:schemeClr val="accent1"/>
                </a:solidFill>
                <a:ea typeface="Calibri"/>
                <a:cs typeface="Times New Roman"/>
              </a:rPr>
              <a:t>.”</a:t>
            </a:r>
          </a:p>
          <a:p>
            <a:pPr algn="ctr">
              <a:lnSpc>
                <a:spcPct val="115000"/>
              </a:lnSpc>
              <a:spcAft>
                <a:spcPts val="1000"/>
              </a:spcAft>
            </a:pPr>
            <a:r>
              <a:rPr lang="en-GB" sz="1200" b="1" dirty="0">
                <a:solidFill>
                  <a:schemeClr val="tx2"/>
                </a:solidFill>
                <a:ea typeface="Calibri"/>
                <a:cs typeface="Times New Roman"/>
              </a:rPr>
              <a:t>Ecuador Trade Commissioner in the </a:t>
            </a:r>
            <a:r>
              <a:rPr lang="en-GB" sz="1200" b="1" dirty="0" smtClean="0">
                <a:solidFill>
                  <a:schemeClr val="tx2"/>
                </a:solidFill>
                <a:ea typeface="Calibri"/>
                <a:cs typeface="Times New Roman"/>
              </a:rPr>
              <a:t>UK</a:t>
            </a:r>
            <a:r>
              <a:rPr lang="en-US" sz="1200" i="1" dirty="0">
                <a:solidFill>
                  <a:srgbClr val="7F7F7F"/>
                </a:solidFill>
                <a:effectLst/>
                <a:latin typeface="Calibri"/>
                <a:ea typeface="Calibri"/>
                <a:cs typeface="Times New Roman"/>
              </a:rPr>
              <a:t> </a:t>
            </a:r>
            <a:endParaRPr lang="en-GB" sz="1200" dirty="0">
              <a:effectLst/>
              <a:latin typeface="Calibri"/>
              <a:ea typeface="Calibri"/>
              <a:cs typeface="Times New Roman"/>
            </a:endParaRPr>
          </a:p>
        </p:txBody>
      </p:sp>
      <p:graphicFrame>
        <p:nvGraphicFramePr>
          <p:cNvPr id="8" name="Diagram 7"/>
          <p:cNvGraphicFramePr/>
          <p:nvPr>
            <p:extLst>
              <p:ext uri="{D42A27DB-BD31-4B8C-83A1-F6EECF244321}">
                <p14:modId xmlns:p14="http://schemas.microsoft.com/office/powerpoint/2010/main" val="4028157575"/>
              </p:ext>
            </p:extLst>
          </p:nvPr>
        </p:nvGraphicFramePr>
        <p:xfrm>
          <a:off x="283121" y="848048"/>
          <a:ext cx="6017071" cy="53708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9639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107504" y="199976"/>
            <a:ext cx="6265391" cy="648072"/>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2400" b="1" i="1" dirty="0" smtClean="0">
                <a:solidFill>
                  <a:schemeClr val="accent1"/>
                </a:solidFill>
              </a:rPr>
              <a:t>Who do we help..</a:t>
            </a:r>
            <a:endParaRPr lang="en-GB" sz="2400" b="1" i="1" dirty="0">
              <a:solidFill>
                <a:schemeClr val="accent1"/>
              </a:solidFill>
            </a:endParaRPr>
          </a:p>
        </p:txBody>
      </p:sp>
      <p:pic>
        <p:nvPicPr>
          <p:cNvPr id="5" name="Picture 4" descr="http://store.marketline.com/Library/handlers/SiteLogo.asp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1896" y="199568"/>
            <a:ext cx="2411490" cy="470327"/>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2"/>
          <p:cNvSpPr>
            <a:spLocks noChangeArrowheads="1"/>
          </p:cNvSpPr>
          <p:nvPr/>
        </p:nvSpPr>
        <p:spPr bwMode="auto">
          <a:xfrm>
            <a:off x="5918818" y="5112250"/>
            <a:ext cx="2993234" cy="913126"/>
          </a:xfrm>
          <a:prstGeom prst="bracketPair">
            <a:avLst>
              <a:gd name="adj" fmla="val 8051"/>
            </a:avLst>
          </a:prstGeom>
          <a:noFill/>
          <a:ln w="38100">
            <a:solidFill>
              <a:srgbClr val="9BBB59"/>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spAutoFit/>
          </a:bodyPr>
          <a:lstStyle/>
          <a:p>
            <a:pPr algn="ctr">
              <a:lnSpc>
                <a:spcPct val="115000"/>
              </a:lnSpc>
              <a:spcAft>
                <a:spcPts val="0"/>
              </a:spcAft>
            </a:pPr>
            <a:r>
              <a:rPr lang="en-GB" sz="1100" i="1" dirty="0" smtClean="0">
                <a:solidFill>
                  <a:schemeClr val="accent1"/>
                </a:solidFill>
                <a:ea typeface="Calibri"/>
                <a:cs typeface="Times New Roman"/>
              </a:rPr>
              <a:t>“</a:t>
            </a:r>
            <a:r>
              <a:rPr lang="en-GB" sz="1100" i="1" dirty="0">
                <a:solidFill>
                  <a:schemeClr val="accent1"/>
                </a:solidFill>
                <a:ea typeface="Calibri"/>
                <a:cs typeface="Times New Roman"/>
              </a:rPr>
              <a:t>Well structured and easy to use database. </a:t>
            </a:r>
            <a:r>
              <a:rPr lang="en-GB" sz="1100" i="1" dirty="0" smtClean="0">
                <a:solidFill>
                  <a:schemeClr val="accent1"/>
                </a:solidFill>
                <a:ea typeface="Calibri"/>
                <a:cs typeface="Times New Roman"/>
              </a:rPr>
              <a:t>Quick </a:t>
            </a:r>
            <a:r>
              <a:rPr lang="en-GB" sz="1100" i="1" dirty="0">
                <a:solidFill>
                  <a:schemeClr val="accent1"/>
                </a:solidFill>
                <a:ea typeface="Calibri"/>
                <a:cs typeface="Times New Roman"/>
              </a:rPr>
              <a:t>and uncomplicated help in case of any question (if questions occur).”. </a:t>
            </a:r>
            <a:r>
              <a:rPr lang="en-GB" sz="1100" i="1" dirty="0">
                <a:solidFill>
                  <a:srgbClr val="000000"/>
                </a:solidFill>
                <a:effectLst/>
                <a:latin typeface="Calibri"/>
                <a:ea typeface="Calibri"/>
                <a:cs typeface="Arial"/>
              </a:rPr>
              <a:t/>
            </a:r>
            <a:br>
              <a:rPr lang="en-GB" sz="1100" i="1" dirty="0">
                <a:solidFill>
                  <a:srgbClr val="000000"/>
                </a:solidFill>
                <a:effectLst/>
                <a:latin typeface="Calibri"/>
                <a:ea typeface="Calibri"/>
                <a:cs typeface="Arial"/>
              </a:rPr>
            </a:br>
            <a:r>
              <a:rPr lang="en-GB" sz="1100" b="1" dirty="0" smtClean="0">
                <a:solidFill>
                  <a:schemeClr val="tx2"/>
                </a:solidFill>
                <a:effectLst/>
                <a:latin typeface="Calibri"/>
                <a:ea typeface="Calibri"/>
                <a:cs typeface="Arial"/>
              </a:rPr>
              <a:t>German Sweets </a:t>
            </a:r>
            <a:r>
              <a:rPr lang="en-GB" sz="1100" b="1" dirty="0" err="1" smtClean="0">
                <a:solidFill>
                  <a:schemeClr val="tx2"/>
                </a:solidFill>
                <a:effectLst/>
                <a:latin typeface="Calibri"/>
                <a:ea typeface="Calibri"/>
                <a:cs typeface="Arial"/>
              </a:rPr>
              <a:t>e.V</a:t>
            </a:r>
            <a:r>
              <a:rPr lang="en-GB" sz="1100" b="1" dirty="0" smtClean="0">
                <a:solidFill>
                  <a:schemeClr val="tx2"/>
                </a:solidFill>
                <a:effectLst/>
                <a:latin typeface="Calibri"/>
                <a:ea typeface="Calibri"/>
                <a:cs typeface="Arial"/>
              </a:rPr>
              <a:t>.</a:t>
            </a:r>
            <a:endParaRPr lang="en-GB" sz="1100" dirty="0">
              <a:solidFill>
                <a:schemeClr val="tx2"/>
              </a:solidFill>
              <a:effectLst/>
              <a:latin typeface="Calibri"/>
              <a:ea typeface="Calibri"/>
              <a:cs typeface="Times New Roman"/>
            </a:endParaRPr>
          </a:p>
        </p:txBody>
      </p:sp>
      <p:sp>
        <p:nvSpPr>
          <p:cNvPr id="9" name="AutoShape 2"/>
          <p:cNvSpPr>
            <a:spLocks noChangeArrowheads="1"/>
          </p:cNvSpPr>
          <p:nvPr/>
        </p:nvSpPr>
        <p:spPr bwMode="auto">
          <a:xfrm>
            <a:off x="323528" y="5077154"/>
            <a:ext cx="5472608" cy="1088149"/>
          </a:xfrm>
          <a:prstGeom prst="bracketPair">
            <a:avLst>
              <a:gd name="adj" fmla="val 8051"/>
            </a:avLst>
          </a:prstGeom>
          <a:noFill/>
          <a:ln w="38100">
            <a:solidFill>
              <a:srgbClr val="9BBB59"/>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lgn="ctr">
              <a:lnSpc>
                <a:spcPct val="115000"/>
              </a:lnSpc>
              <a:spcAft>
                <a:spcPts val="1000"/>
              </a:spcAft>
            </a:pPr>
            <a:r>
              <a:rPr lang="en-GB" sz="1100" i="1" dirty="0" smtClean="0">
                <a:solidFill>
                  <a:schemeClr val="accent1"/>
                </a:solidFill>
                <a:ea typeface="Calibri"/>
                <a:cs typeface="Times New Roman"/>
              </a:rPr>
              <a:t>“</a:t>
            </a:r>
            <a:r>
              <a:rPr lang="en-GB" sz="1100" i="1" dirty="0" err="1" smtClean="0">
                <a:solidFill>
                  <a:schemeClr val="accent1"/>
                </a:solidFill>
                <a:ea typeface="Calibri"/>
                <a:cs typeface="Times New Roman"/>
              </a:rPr>
              <a:t>ProMéxico´s</a:t>
            </a:r>
            <a:r>
              <a:rPr lang="en-GB" sz="1100" i="1" dirty="0" smtClean="0">
                <a:solidFill>
                  <a:schemeClr val="accent1"/>
                </a:solidFill>
                <a:ea typeface="Calibri"/>
                <a:cs typeface="Times New Roman"/>
              </a:rPr>
              <a:t> use </a:t>
            </a:r>
            <a:r>
              <a:rPr lang="en-GB" sz="1100" i="1" dirty="0">
                <a:solidFill>
                  <a:schemeClr val="accent1"/>
                </a:solidFill>
                <a:ea typeface="Calibri"/>
                <a:cs typeface="Times New Roman"/>
              </a:rPr>
              <a:t>Marketline information to </a:t>
            </a:r>
            <a:r>
              <a:rPr lang="en-GB" sz="1100" i="1" dirty="0" err="1">
                <a:solidFill>
                  <a:schemeClr val="accent1"/>
                </a:solidFill>
                <a:ea typeface="Calibri"/>
                <a:cs typeface="Times New Roman"/>
              </a:rPr>
              <a:t>analyze</a:t>
            </a:r>
            <a:r>
              <a:rPr lang="en-GB" sz="1100" i="1" dirty="0">
                <a:solidFill>
                  <a:schemeClr val="accent1"/>
                </a:solidFill>
                <a:ea typeface="Calibri"/>
                <a:cs typeface="Times New Roman"/>
              </a:rPr>
              <a:t> specific industries that support the planning and elaboration of commercial strategies, as well as knowing the current situation of the main players involved. It´s very important for the users to find global information available, such as regional and country data</a:t>
            </a:r>
            <a:r>
              <a:rPr lang="en-GB" sz="1100" i="1" dirty="0" smtClean="0">
                <a:solidFill>
                  <a:schemeClr val="accent1"/>
                </a:solidFill>
                <a:ea typeface="Calibri"/>
                <a:cs typeface="Times New Roman"/>
              </a:rPr>
              <a:t>.” </a:t>
            </a:r>
            <a:br>
              <a:rPr lang="en-GB" sz="1100" i="1" dirty="0" smtClean="0">
                <a:solidFill>
                  <a:schemeClr val="accent1"/>
                </a:solidFill>
                <a:ea typeface="Calibri"/>
                <a:cs typeface="Times New Roman"/>
              </a:rPr>
            </a:br>
            <a:r>
              <a:rPr lang="en-GB" sz="1100" b="1" dirty="0" err="1">
                <a:solidFill>
                  <a:schemeClr val="tx2"/>
                </a:solidFill>
                <a:latin typeface="Calibri"/>
                <a:ea typeface="Calibri"/>
                <a:cs typeface="Arial"/>
              </a:rPr>
              <a:t>ProMéxico</a:t>
            </a:r>
            <a:endParaRPr lang="en-GB" sz="1100" b="1" dirty="0">
              <a:solidFill>
                <a:schemeClr val="tx2"/>
              </a:solidFill>
              <a:latin typeface="Calibri"/>
              <a:ea typeface="Calibri"/>
              <a:cs typeface="Arial"/>
            </a:endParaRPr>
          </a:p>
        </p:txBody>
      </p:sp>
      <p:sp>
        <p:nvSpPr>
          <p:cNvPr id="2" name="Rectangle 1"/>
          <p:cNvSpPr/>
          <p:nvPr/>
        </p:nvSpPr>
        <p:spPr>
          <a:xfrm>
            <a:off x="323528" y="848048"/>
            <a:ext cx="7992888" cy="461665"/>
          </a:xfrm>
          <a:prstGeom prst="rect">
            <a:avLst/>
          </a:prstGeom>
        </p:spPr>
        <p:txBody>
          <a:bodyPr wrap="square">
            <a:spAutoFit/>
          </a:bodyPr>
          <a:lstStyle/>
          <a:p>
            <a:pPr defTabSz="882025">
              <a:defRPr/>
            </a:pPr>
            <a:r>
              <a:rPr lang="en-GB" sz="1200" i="1" dirty="0">
                <a:solidFill>
                  <a:schemeClr val="tx2"/>
                </a:solidFill>
              </a:rPr>
              <a:t>MarketLine </a:t>
            </a:r>
            <a:r>
              <a:rPr lang="en-GB" sz="1200" i="1" dirty="0" smtClean="0">
                <a:solidFill>
                  <a:schemeClr val="tx2"/>
                </a:solidFill>
              </a:rPr>
              <a:t>serves a wide and diverse customer </a:t>
            </a:r>
            <a:r>
              <a:rPr lang="en-GB" sz="1200" i="1" dirty="0">
                <a:solidFill>
                  <a:schemeClr val="tx2"/>
                </a:solidFill>
              </a:rPr>
              <a:t>base of academic institutions, professional services firms and </a:t>
            </a:r>
            <a:r>
              <a:rPr lang="en-GB" sz="1200" i="1" dirty="0" smtClean="0">
                <a:solidFill>
                  <a:schemeClr val="tx2"/>
                </a:solidFill>
              </a:rPr>
              <a:t>corporates globally.</a:t>
            </a:r>
            <a:endParaRPr lang="en-GB" sz="1200" i="1" dirty="0">
              <a:solidFill>
                <a:schemeClr val="tx2"/>
              </a:solidFill>
            </a:endParaRPr>
          </a:p>
        </p:txBody>
      </p:sp>
      <p:sp>
        <p:nvSpPr>
          <p:cNvPr id="3" name="Rectangle 2"/>
          <p:cNvSpPr/>
          <p:nvPr/>
        </p:nvSpPr>
        <p:spPr>
          <a:xfrm>
            <a:off x="5940152" y="3534916"/>
            <a:ext cx="2993234" cy="276999"/>
          </a:xfrm>
          <a:prstGeom prst="rect">
            <a:avLst/>
          </a:prstGeom>
        </p:spPr>
        <p:txBody>
          <a:bodyPr wrap="square">
            <a:spAutoFit/>
          </a:bodyPr>
          <a:lstStyle/>
          <a:p>
            <a:pPr>
              <a:spcAft>
                <a:spcPts val="600"/>
              </a:spcAft>
            </a:pPr>
            <a:endParaRPr lang="en-GB" sz="1200" i="1" dirty="0">
              <a:solidFill>
                <a:schemeClr val="tx2"/>
              </a:solidFill>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75" y="1333485"/>
            <a:ext cx="7111585" cy="3393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0918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2"/>
          <p:cNvSpPr>
            <a:spLocks noChangeArrowheads="1"/>
          </p:cNvSpPr>
          <p:nvPr/>
        </p:nvSpPr>
        <p:spPr bwMode="auto">
          <a:xfrm>
            <a:off x="263944" y="4919346"/>
            <a:ext cx="3971965" cy="1321290"/>
          </a:xfrm>
          <a:prstGeom prst="bracketPair">
            <a:avLst>
              <a:gd name="adj" fmla="val 8051"/>
            </a:avLst>
          </a:prstGeom>
          <a:noFill/>
          <a:ln w="38100">
            <a:solidFill>
              <a:srgbClr val="9BBB59"/>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spAutoFit/>
          </a:bodyPr>
          <a:lstStyle/>
          <a:p>
            <a:pPr algn="ctr">
              <a:lnSpc>
                <a:spcPct val="115000"/>
              </a:lnSpc>
              <a:spcAft>
                <a:spcPts val="0"/>
              </a:spcAft>
            </a:pPr>
            <a:r>
              <a:rPr lang="en-GB" sz="1100" i="1" dirty="0" smtClean="0">
                <a:solidFill>
                  <a:schemeClr val="accent1"/>
                </a:solidFill>
              </a:rPr>
              <a:t>“I </a:t>
            </a:r>
            <a:r>
              <a:rPr lang="en-GB" sz="1100" i="1" dirty="0">
                <a:solidFill>
                  <a:schemeClr val="accent1"/>
                </a:solidFill>
              </a:rPr>
              <a:t>find the industry reports very useful – these are great for a quick industry overview when someone is looking into a new area, it cuts out the waffle and sticks to high level facts and figures.  This means that you don’t have to wade through a lot of information if you need to get to grips with a particular industry quickly</a:t>
            </a:r>
            <a:r>
              <a:rPr lang="en-GB" sz="1100" i="1" dirty="0" smtClean="0">
                <a:solidFill>
                  <a:schemeClr val="accent1"/>
                </a:solidFill>
              </a:rPr>
              <a:t>.”</a:t>
            </a:r>
            <a:r>
              <a:rPr lang="en-GB" sz="1100" i="1" dirty="0">
                <a:solidFill>
                  <a:srgbClr val="000000"/>
                </a:solidFill>
                <a:effectLst/>
                <a:latin typeface="Calibri"/>
                <a:ea typeface="Calibri"/>
                <a:cs typeface="Arial"/>
              </a:rPr>
              <a:t/>
            </a:r>
            <a:br>
              <a:rPr lang="en-GB" sz="1100" i="1" dirty="0">
                <a:solidFill>
                  <a:srgbClr val="000000"/>
                </a:solidFill>
                <a:effectLst/>
                <a:latin typeface="Calibri"/>
                <a:ea typeface="Calibri"/>
                <a:cs typeface="Arial"/>
              </a:rPr>
            </a:br>
            <a:r>
              <a:rPr lang="en-GB" sz="1100" b="1" dirty="0" smtClean="0">
                <a:solidFill>
                  <a:schemeClr val="tx2"/>
                </a:solidFill>
                <a:effectLst/>
                <a:latin typeface="Calibri"/>
                <a:ea typeface="Calibri"/>
                <a:cs typeface="Arial"/>
              </a:rPr>
              <a:t>Experian</a:t>
            </a:r>
            <a:endParaRPr lang="en-GB" sz="1100" dirty="0">
              <a:solidFill>
                <a:schemeClr val="tx2"/>
              </a:solidFill>
              <a:effectLst/>
              <a:latin typeface="Calibri"/>
              <a:ea typeface="Calibri"/>
              <a:cs typeface="Times New Roman"/>
            </a:endParaRPr>
          </a:p>
        </p:txBody>
      </p:sp>
      <p:sp>
        <p:nvSpPr>
          <p:cNvPr id="2" name="Text Placeholder 3"/>
          <p:cNvSpPr txBox="1">
            <a:spLocks/>
          </p:cNvSpPr>
          <p:nvPr/>
        </p:nvSpPr>
        <p:spPr>
          <a:xfrm>
            <a:off x="250825" y="188640"/>
            <a:ext cx="6265391" cy="648072"/>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2400" b="1" i="1" dirty="0" smtClean="0">
                <a:solidFill>
                  <a:schemeClr val="accent1"/>
                </a:solidFill>
              </a:rPr>
              <a:t>Get started today..</a:t>
            </a:r>
            <a:endParaRPr lang="en-GB" sz="2400" b="1" i="1" dirty="0">
              <a:solidFill>
                <a:schemeClr val="accent1"/>
              </a:solidFill>
            </a:endParaRPr>
          </a:p>
        </p:txBody>
      </p:sp>
      <p:pic>
        <p:nvPicPr>
          <p:cNvPr id="3" name="Picture 2" descr="http://store.marketline.com/Library/handlers/SiteLogo.asp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1896" y="199568"/>
            <a:ext cx="2411490" cy="47032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0825" y="1268760"/>
            <a:ext cx="8681979" cy="1200329"/>
          </a:xfrm>
          <a:prstGeom prst="rect">
            <a:avLst/>
          </a:prstGeom>
          <a:solidFill>
            <a:schemeClr val="accent1">
              <a:lumMod val="20000"/>
              <a:lumOff val="80000"/>
            </a:schemeClr>
          </a:solidFill>
        </p:spPr>
        <p:txBody>
          <a:bodyPr wrap="square">
            <a:spAutoFit/>
          </a:bodyPr>
          <a:lstStyle/>
          <a:p>
            <a:r>
              <a:rPr lang="en-GB" b="1" dirty="0">
                <a:solidFill>
                  <a:schemeClr val="tx2"/>
                </a:solidFill>
              </a:rPr>
              <a:t>A subscription to MarketLine Advantage gives you access to our entire online information library, with its simple navigation, intuitive design and unbeatable mix of coverage.</a:t>
            </a:r>
          </a:p>
          <a:p>
            <a:r>
              <a:rPr lang="en-GB" dirty="0" smtClean="0"/>
              <a:t>Get </a:t>
            </a:r>
            <a:r>
              <a:rPr lang="en-GB" dirty="0"/>
              <a:t>in touch to arrange </a:t>
            </a:r>
            <a:r>
              <a:rPr lang="en-GB" dirty="0" smtClean="0"/>
              <a:t>a no obligation product demonstration of </a:t>
            </a:r>
            <a:r>
              <a:rPr lang="en-GB" dirty="0"/>
              <a:t>MarketLine </a:t>
            </a:r>
            <a:r>
              <a:rPr lang="en-GB" dirty="0" smtClean="0"/>
              <a:t>Advantage </a:t>
            </a:r>
            <a:r>
              <a:rPr lang="en-GB" dirty="0"/>
              <a:t>from one of </a:t>
            </a:r>
            <a:r>
              <a:rPr lang="en-GB" dirty="0" smtClean="0"/>
              <a:t>our Consultants.</a:t>
            </a:r>
            <a:endParaRPr lang="en-GB" dirty="0"/>
          </a:p>
        </p:txBody>
      </p:sp>
      <p:grpSp>
        <p:nvGrpSpPr>
          <p:cNvPr id="5" name="Group 4"/>
          <p:cNvGrpSpPr/>
          <p:nvPr/>
        </p:nvGrpSpPr>
        <p:grpSpPr>
          <a:xfrm>
            <a:off x="2602752" y="6240636"/>
            <a:ext cx="6140560" cy="288032"/>
            <a:chOff x="375656" y="6093296"/>
            <a:chExt cx="6140560" cy="288032"/>
          </a:xfrm>
        </p:grpSpPr>
        <p:pic>
          <p:nvPicPr>
            <p:cNvPr id="2052" name="Picture 1" descr="http://eml.progressivedigitalmedia.com/icon-twitter_28x28.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2504" y="6107286"/>
              <a:ext cx="2667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2" descr="http://eml.progressivedigitalmedia.com/icon-facebook_28x28.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1212" y="6107286"/>
              <a:ext cx="2667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3" descr="http://eml.progressivedigitalmedia.com/icon-linkedin_28x28.jp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12548" y="6112644"/>
              <a:ext cx="2667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4" descr="http://eml.progressivedigitalmedia.com/icon-googleplus_28x28.jpg">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49516" y="6114628"/>
              <a:ext cx="266700" cy="2667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75656" y="6093296"/>
              <a:ext cx="4833749" cy="261610"/>
            </a:xfrm>
            <a:prstGeom prst="rect">
              <a:avLst/>
            </a:prstGeom>
            <a:noFill/>
          </p:spPr>
          <p:txBody>
            <a:bodyPr wrap="square" rtlCol="0">
              <a:spAutoFit/>
            </a:bodyPr>
            <a:lstStyle/>
            <a:p>
              <a:r>
                <a:rPr lang="en-GB" sz="1100" b="1" i="1" dirty="0" smtClean="0">
                  <a:solidFill>
                    <a:schemeClr val="accent1"/>
                  </a:solidFill>
                </a:rPr>
                <a:t>Contact us by email at </a:t>
              </a:r>
              <a:r>
                <a:rPr lang="en-GB" sz="1100" b="1" i="1" dirty="0" smtClean="0">
                  <a:solidFill>
                    <a:schemeClr val="accent1"/>
                  </a:solidFill>
                  <a:hlinkClick r:id="rId12"/>
                </a:rPr>
                <a:t>ReachUs@MarketLine.com</a:t>
              </a:r>
              <a:r>
                <a:rPr lang="en-GB" sz="1100" b="1" i="1" dirty="0" smtClean="0">
                  <a:solidFill>
                    <a:schemeClr val="accent1"/>
                  </a:solidFill>
                </a:rPr>
                <a:t> or connect with us online via</a:t>
              </a:r>
              <a:endParaRPr lang="en-GB" sz="1100" b="1" i="1" dirty="0">
                <a:solidFill>
                  <a:schemeClr val="accent1"/>
                </a:solidFill>
              </a:endParaRPr>
            </a:p>
          </p:txBody>
        </p:sp>
      </p:grpSp>
      <p:sp>
        <p:nvSpPr>
          <p:cNvPr id="8" name="Rectangle 7"/>
          <p:cNvSpPr/>
          <p:nvPr/>
        </p:nvSpPr>
        <p:spPr>
          <a:xfrm>
            <a:off x="250825" y="2564904"/>
            <a:ext cx="2786853" cy="369332"/>
          </a:xfrm>
          <a:prstGeom prst="rect">
            <a:avLst/>
          </a:prstGeom>
        </p:spPr>
        <p:txBody>
          <a:bodyPr wrap="none">
            <a:spAutoFit/>
          </a:bodyPr>
          <a:lstStyle/>
          <a:p>
            <a:r>
              <a:rPr lang="en-GB" dirty="0"/>
              <a:t>Speak to our consultants </a:t>
            </a:r>
            <a:r>
              <a:rPr lang="en-GB" dirty="0" smtClean="0"/>
              <a:t>in:</a:t>
            </a:r>
          </a:p>
        </p:txBody>
      </p:sp>
      <p:sp>
        <p:nvSpPr>
          <p:cNvPr id="9" name="Rectangle 8"/>
          <p:cNvSpPr/>
          <p:nvPr/>
        </p:nvSpPr>
        <p:spPr>
          <a:xfrm>
            <a:off x="250825" y="3014341"/>
            <a:ext cx="2286000" cy="1631216"/>
          </a:xfrm>
          <a:prstGeom prst="rect">
            <a:avLst/>
          </a:prstGeom>
        </p:spPr>
        <p:txBody>
          <a:bodyPr wrap="square">
            <a:spAutoFit/>
          </a:bodyPr>
          <a:lstStyle/>
          <a:p>
            <a:r>
              <a:rPr lang="en-GB" b="1" dirty="0" smtClean="0">
                <a:solidFill>
                  <a:schemeClr val="tx2"/>
                </a:solidFill>
              </a:rPr>
              <a:t>New York</a:t>
            </a:r>
            <a:endParaRPr lang="en-GB" b="1" dirty="0">
              <a:solidFill>
                <a:schemeClr val="tx2"/>
              </a:solidFill>
            </a:endParaRPr>
          </a:p>
          <a:p>
            <a:r>
              <a:rPr lang="en-GB" b="1" dirty="0">
                <a:solidFill>
                  <a:schemeClr val="accent1"/>
                </a:solidFill>
              </a:rPr>
              <a:t>United </a:t>
            </a:r>
            <a:r>
              <a:rPr lang="en-GB" b="1" dirty="0" smtClean="0">
                <a:solidFill>
                  <a:schemeClr val="accent1"/>
                </a:solidFill>
              </a:rPr>
              <a:t>States</a:t>
            </a:r>
            <a:endParaRPr lang="en-GB" b="1" dirty="0">
              <a:solidFill>
                <a:schemeClr val="accent1"/>
              </a:solidFill>
            </a:endParaRPr>
          </a:p>
          <a:p>
            <a:r>
              <a:rPr lang="en-GB" sz="1600" dirty="0"/>
              <a:t>441 Lexington </a:t>
            </a:r>
            <a:r>
              <a:rPr lang="en-GB" sz="1600" dirty="0" smtClean="0"/>
              <a:t>Avenue, New </a:t>
            </a:r>
            <a:r>
              <a:rPr lang="en-GB" sz="1600" dirty="0"/>
              <a:t>York, NY  </a:t>
            </a:r>
            <a:r>
              <a:rPr lang="en-GB" sz="1600" dirty="0" smtClean="0"/>
              <a:t>10017, United States</a:t>
            </a:r>
          </a:p>
          <a:p>
            <a:r>
              <a:rPr lang="en-GB" sz="1600" dirty="0" smtClean="0"/>
              <a:t>T</a:t>
            </a:r>
            <a:r>
              <a:rPr lang="en-GB" sz="1600" dirty="0"/>
              <a:t>: +</a:t>
            </a:r>
            <a:r>
              <a:rPr lang="en-GB" sz="1600" dirty="0" smtClean="0"/>
              <a:t>1 646 625 7389</a:t>
            </a:r>
            <a:endParaRPr lang="en-GB" sz="1600" dirty="0"/>
          </a:p>
        </p:txBody>
      </p:sp>
      <p:sp>
        <p:nvSpPr>
          <p:cNvPr id="14" name="Rectangle 13"/>
          <p:cNvSpPr/>
          <p:nvPr/>
        </p:nvSpPr>
        <p:spPr>
          <a:xfrm>
            <a:off x="2574032" y="3014341"/>
            <a:ext cx="2286000" cy="1877437"/>
          </a:xfrm>
          <a:prstGeom prst="rect">
            <a:avLst/>
          </a:prstGeom>
        </p:spPr>
        <p:txBody>
          <a:bodyPr wrap="square">
            <a:spAutoFit/>
          </a:bodyPr>
          <a:lstStyle/>
          <a:p>
            <a:r>
              <a:rPr lang="en-GB" b="1" dirty="0">
                <a:solidFill>
                  <a:schemeClr val="tx2"/>
                </a:solidFill>
              </a:rPr>
              <a:t>London</a:t>
            </a:r>
          </a:p>
          <a:p>
            <a:r>
              <a:rPr lang="en-GB" b="1" dirty="0">
                <a:solidFill>
                  <a:schemeClr val="accent1"/>
                </a:solidFill>
              </a:rPr>
              <a:t>United Kingdom</a:t>
            </a:r>
          </a:p>
          <a:p>
            <a:r>
              <a:rPr lang="en-GB" sz="1600" dirty="0"/>
              <a:t>John Carpenter House John Carpenter Street London, EC4Y 0AN United </a:t>
            </a:r>
            <a:r>
              <a:rPr lang="en-GB" sz="1600" dirty="0" smtClean="0"/>
              <a:t>Kingdom</a:t>
            </a:r>
          </a:p>
          <a:p>
            <a:r>
              <a:rPr lang="en-GB" sz="1600" dirty="0" smtClean="0"/>
              <a:t>T</a:t>
            </a:r>
            <a:r>
              <a:rPr lang="en-GB" sz="1600" dirty="0"/>
              <a:t>: +44 (0) 20 </a:t>
            </a:r>
            <a:r>
              <a:rPr lang="en-GB" sz="1600" dirty="0" smtClean="0"/>
              <a:t>7936 6400</a:t>
            </a:r>
            <a:endParaRPr lang="en-GB" sz="1600" dirty="0"/>
          </a:p>
        </p:txBody>
      </p:sp>
      <p:sp>
        <p:nvSpPr>
          <p:cNvPr id="15" name="AutoShape 2"/>
          <p:cNvSpPr>
            <a:spLocks noChangeArrowheads="1"/>
          </p:cNvSpPr>
          <p:nvPr/>
        </p:nvSpPr>
        <p:spPr bwMode="auto">
          <a:xfrm>
            <a:off x="5115074" y="5059366"/>
            <a:ext cx="3361880" cy="709044"/>
          </a:xfrm>
          <a:prstGeom prst="bracketPair">
            <a:avLst>
              <a:gd name="adj" fmla="val 8051"/>
            </a:avLst>
          </a:prstGeom>
          <a:noFill/>
          <a:ln w="38100">
            <a:solidFill>
              <a:srgbClr val="9BBB59"/>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spAutoFit/>
          </a:bodyPr>
          <a:lstStyle/>
          <a:p>
            <a:pPr algn="ctr">
              <a:lnSpc>
                <a:spcPct val="115000"/>
              </a:lnSpc>
              <a:spcAft>
                <a:spcPts val="0"/>
              </a:spcAft>
            </a:pPr>
            <a:r>
              <a:rPr lang="en-GB" sz="1100" i="1" dirty="0" smtClean="0">
                <a:solidFill>
                  <a:schemeClr val="accent1"/>
                </a:solidFill>
                <a:ea typeface="Calibri"/>
                <a:cs typeface="Arial"/>
              </a:rPr>
              <a:t>"MarketLine's </a:t>
            </a:r>
            <a:r>
              <a:rPr lang="en-GB" sz="1100" i="1" dirty="0">
                <a:solidFill>
                  <a:schemeClr val="accent1"/>
                </a:solidFill>
                <a:ea typeface="Calibri"/>
                <a:cs typeface="Arial"/>
              </a:rPr>
              <a:t>research </a:t>
            </a:r>
            <a:r>
              <a:rPr lang="en-GB" sz="1100" i="1" dirty="0" smtClean="0">
                <a:solidFill>
                  <a:schemeClr val="accent1"/>
                </a:solidFill>
                <a:ea typeface="Calibri"/>
                <a:cs typeface="Arial"/>
              </a:rPr>
              <a:t>is </a:t>
            </a:r>
            <a:r>
              <a:rPr lang="en-GB" sz="1100" i="1" dirty="0">
                <a:solidFill>
                  <a:schemeClr val="accent1"/>
                </a:solidFill>
                <a:ea typeface="Calibri"/>
                <a:cs typeface="Arial"/>
              </a:rPr>
              <a:t>useful in helping us provide industry insight to our clients</a:t>
            </a:r>
            <a:r>
              <a:rPr lang="en-GB" sz="1100" i="1" dirty="0" smtClean="0">
                <a:solidFill>
                  <a:schemeClr val="accent1"/>
                </a:solidFill>
                <a:ea typeface="Calibri"/>
                <a:cs typeface="Arial"/>
              </a:rPr>
              <a:t>." </a:t>
            </a:r>
            <a:endParaRPr lang="en-GB" sz="1100" i="1" dirty="0">
              <a:solidFill>
                <a:schemeClr val="accent1"/>
              </a:solidFill>
              <a:ea typeface="Calibri"/>
              <a:cs typeface="Arial"/>
            </a:endParaRPr>
          </a:p>
          <a:p>
            <a:pPr algn="ctr">
              <a:lnSpc>
                <a:spcPct val="115000"/>
              </a:lnSpc>
              <a:spcAft>
                <a:spcPts val="0"/>
              </a:spcAft>
            </a:pPr>
            <a:r>
              <a:rPr lang="en-GB" sz="1100" b="1" dirty="0" smtClean="0">
                <a:solidFill>
                  <a:schemeClr val="tx2"/>
                </a:solidFill>
                <a:ea typeface="Calibri"/>
                <a:cs typeface="Arial"/>
              </a:rPr>
              <a:t>Investment </a:t>
            </a:r>
            <a:r>
              <a:rPr lang="en-GB" sz="1100" b="1" dirty="0">
                <a:solidFill>
                  <a:schemeClr val="tx2"/>
                </a:solidFill>
                <a:ea typeface="Calibri"/>
                <a:cs typeface="Arial"/>
              </a:rPr>
              <a:t>Banking Division, Barclays</a:t>
            </a:r>
          </a:p>
        </p:txBody>
      </p:sp>
      <p:sp>
        <p:nvSpPr>
          <p:cNvPr id="17" name="Rectangle 16"/>
          <p:cNvSpPr/>
          <p:nvPr/>
        </p:nvSpPr>
        <p:spPr>
          <a:xfrm>
            <a:off x="4952816" y="3014341"/>
            <a:ext cx="2787536" cy="1908215"/>
          </a:xfrm>
          <a:prstGeom prst="rect">
            <a:avLst/>
          </a:prstGeom>
        </p:spPr>
        <p:txBody>
          <a:bodyPr wrap="square">
            <a:spAutoFit/>
          </a:bodyPr>
          <a:lstStyle/>
          <a:p>
            <a:r>
              <a:rPr lang="en-GB" b="1" dirty="0" smtClean="0">
                <a:solidFill>
                  <a:schemeClr val="tx2"/>
                </a:solidFill>
              </a:rPr>
              <a:t>Hyderabad</a:t>
            </a:r>
            <a:endParaRPr lang="en-GB" b="1" dirty="0">
              <a:solidFill>
                <a:schemeClr val="tx2"/>
              </a:solidFill>
            </a:endParaRPr>
          </a:p>
          <a:p>
            <a:r>
              <a:rPr lang="en-GB" b="1" dirty="0" smtClean="0">
                <a:solidFill>
                  <a:schemeClr val="accent1"/>
                </a:solidFill>
              </a:rPr>
              <a:t>India</a:t>
            </a:r>
            <a:endParaRPr lang="en-GB" sz="1600" dirty="0"/>
          </a:p>
          <a:p>
            <a:r>
              <a:rPr lang="en-GB" sz="1600" dirty="0" err="1"/>
              <a:t>Krishe</a:t>
            </a:r>
            <a:r>
              <a:rPr lang="en-GB" sz="1600" dirty="0"/>
              <a:t> Sapphire, MSR </a:t>
            </a:r>
            <a:r>
              <a:rPr lang="en-GB" sz="1600" dirty="0" smtClean="0"/>
              <a:t>block</a:t>
            </a:r>
          </a:p>
          <a:p>
            <a:r>
              <a:rPr lang="en-GB" sz="1600" dirty="0" smtClean="0"/>
              <a:t>2</a:t>
            </a:r>
            <a:r>
              <a:rPr lang="en-GB" sz="1600" baseline="30000" dirty="0" smtClean="0"/>
              <a:t>nd</a:t>
            </a:r>
            <a:r>
              <a:rPr lang="en-GB" sz="1600" dirty="0" smtClean="0"/>
              <a:t> Floor, </a:t>
            </a:r>
            <a:r>
              <a:rPr lang="en-GB" sz="1600" dirty="0" err="1" smtClean="0"/>
              <a:t>Madhapur</a:t>
            </a:r>
            <a:endParaRPr lang="en-GB" sz="1600" dirty="0" smtClean="0"/>
          </a:p>
          <a:p>
            <a:r>
              <a:rPr lang="en-GB" sz="1600" dirty="0" smtClean="0"/>
              <a:t>Hyderabad, Telangana</a:t>
            </a:r>
          </a:p>
          <a:p>
            <a:r>
              <a:rPr lang="en-GB" sz="1600" dirty="0" smtClean="0"/>
              <a:t>500081</a:t>
            </a:r>
          </a:p>
          <a:p>
            <a:r>
              <a:rPr lang="en-GB" sz="1600" dirty="0" smtClean="0"/>
              <a:t>T</a:t>
            </a:r>
            <a:r>
              <a:rPr lang="en-GB" sz="1600" dirty="0"/>
              <a:t>: </a:t>
            </a:r>
            <a:r>
              <a:rPr lang="en-GB" sz="1600" dirty="0" smtClean="0"/>
              <a:t>+91 406 616 6878</a:t>
            </a:r>
            <a:endParaRPr lang="en-GB" sz="1600" dirty="0"/>
          </a:p>
        </p:txBody>
      </p:sp>
    </p:spTree>
    <p:extLst>
      <p:ext uri="{BB962C8B-B14F-4D97-AF65-F5344CB8AC3E}">
        <p14:creationId xmlns:p14="http://schemas.microsoft.com/office/powerpoint/2010/main" val="1981560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sz="1100" b="1" i="1" dirty="0">
            <a:solidFill>
              <a:schemeClr val="accent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16718</TotalTime>
  <Words>851</Words>
  <Application>Microsoft Office PowerPoint</Application>
  <PresentationFormat>On-screen Show (4:3)</PresentationFormat>
  <Paragraphs>107</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Boyd</dc:creator>
  <cp:lastModifiedBy>Jeff Howard</cp:lastModifiedBy>
  <cp:revision>88</cp:revision>
  <dcterms:created xsi:type="dcterms:W3CDTF">2016-08-25T13:29:57Z</dcterms:created>
  <dcterms:modified xsi:type="dcterms:W3CDTF">2016-09-23T09:47:00Z</dcterms:modified>
</cp:coreProperties>
</file>